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60" r:id="rId3"/>
    <p:sldId id="376" r:id="rId4"/>
    <p:sldId id="377" r:id="rId5"/>
    <p:sldId id="373" r:id="rId6"/>
    <p:sldId id="374" r:id="rId7"/>
    <p:sldId id="355" r:id="rId8"/>
    <p:sldId id="361" r:id="rId9"/>
    <p:sldId id="362" r:id="rId10"/>
    <p:sldId id="375" r:id="rId11"/>
    <p:sldId id="364" r:id="rId12"/>
    <p:sldId id="365" r:id="rId13"/>
    <p:sldId id="366" r:id="rId14"/>
    <p:sldId id="367" r:id="rId15"/>
    <p:sldId id="368" r:id="rId16"/>
    <p:sldId id="369" r:id="rId17"/>
    <p:sldId id="371" r:id="rId18"/>
    <p:sldId id="372" r:id="rId19"/>
    <p:sldId id="370" r:id="rId20"/>
    <p:sldId id="35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B2B2B"/>
    <a:srgbClr val="00FFFF"/>
    <a:srgbClr val="0000FF"/>
    <a:srgbClr val="FFFF00"/>
    <a:srgbClr val="00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0" autoAdjust="0"/>
    <p:restoredTop sz="94684" autoAdjust="0"/>
  </p:normalViewPr>
  <p:slideViewPr>
    <p:cSldViewPr snapToGrid="0">
      <p:cViewPr>
        <p:scale>
          <a:sx n="125" d="100"/>
          <a:sy n="125" d="100"/>
        </p:scale>
        <p:origin x="227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2C143-31C1-45EA-B896-287C22D0B41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1257-9CB7-478D-B00C-4FEF06418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74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TextToSpeech</a:t>
            </a:r>
            <a:r>
              <a:rPr lang="en-US" altLang="ko-KR" dirty="0"/>
              <a:t>: </a:t>
            </a:r>
            <a:r>
              <a:rPr lang="ko-KR" altLang="en-US" dirty="0"/>
              <a:t>시각 장애인을 위한 </a:t>
            </a:r>
            <a:r>
              <a:rPr lang="en-US" altLang="ko-KR" dirty="0"/>
              <a:t>text</a:t>
            </a:r>
            <a:r>
              <a:rPr lang="ko-KR" altLang="en-US" dirty="0"/>
              <a:t>를 읽어주는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0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10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2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12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90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500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6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4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21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회전할 때의 </a:t>
            </a:r>
            <a:r>
              <a:rPr lang="en-US" altLang="ko-KR" dirty="0"/>
              <a:t>activity </a:t>
            </a:r>
            <a:r>
              <a:rPr lang="ko-KR" altLang="en-US" dirty="0"/>
              <a:t>로그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11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… : </a:t>
            </a:r>
            <a:r>
              <a:rPr lang="ko-KR" altLang="en-US" dirty="0"/>
              <a:t>가변 인자를 의미 </a:t>
            </a:r>
            <a:r>
              <a:rPr lang="en-US" altLang="ko-KR" dirty="0"/>
              <a:t>(method</a:t>
            </a:r>
            <a:r>
              <a:rPr lang="ko-KR" altLang="en-US" dirty="0"/>
              <a:t>를 호출할 때</a:t>
            </a:r>
            <a:r>
              <a:rPr lang="en-US" altLang="ko-KR" dirty="0"/>
              <a:t>, </a:t>
            </a:r>
            <a:r>
              <a:rPr lang="ko-KR" altLang="en-US" dirty="0"/>
              <a:t>인자의 개수를 유연하게 전달할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&gt; </a:t>
            </a:r>
            <a:r>
              <a:rPr lang="ko-KR" altLang="en-US" dirty="0"/>
              <a:t>내부적으로는 전달된 인자들이 배열로 처리됨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4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Goldfish </a:t>
            </a:r>
            <a:r>
              <a:rPr lang="ko-KR" altLang="en-US" dirty="0"/>
              <a:t>센서는 실제 하드웨어 센서와 동일하게 동작하지 않지만</a:t>
            </a:r>
            <a:r>
              <a:rPr lang="en-US" altLang="ko-KR" dirty="0"/>
              <a:t>, </a:t>
            </a:r>
            <a:r>
              <a:rPr lang="ko-KR" altLang="en-US" dirty="0"/>
              <a:t>개발 및 테스트 목적으로 센서 데이터를 </a:t>
            </a:r>
            <a:r>
              <a:rPr lang="ko-KR" altLang="en-US" dirty="0" err="1"/>
              <a:t>에뮬레이션한다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98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2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3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1257-9CB7-478D-B00C-4FEF06418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0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AC91-3F2E-4F2A-DFED-27CEFEEBC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B14CCA-91DE-878F-82B1-EE7ED074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66F75-2B3E-B86B-5A67-0A92881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5ABE5-8F14-AE8C-80B8-121677D2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D25BBE-8988-D9F8-9780-CA1D7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39031-9E76-7AD7-D041-9338E3C9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1406FC-F42A-80AF-2467-D1044A285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DB012-F37D-6F5B-88F2-5956D4CC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F4CC8-AB44-A7B6-580A-FDD4C72E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2FE30-331B-7A1B-BB95-FA989923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2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A0071-2120-C695-ED07-AA33BED9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59F71-A765-8DD5-C48C-F81266673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F72E-2569-3BFF-7CBC-09BBAF09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6D09-E5B2-FEFB-ACC6-1A6E2AEF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17E63-26F2-C316-3492-11C3D3D1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7AB74-6229-D47B-3E86-135B1838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C0AF8-F163-7CF6-6598-A0192E91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008C8-DB47-974D-95C4-F8FD3CEC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A2176-8DAA-CFE4-B959-6986C9BD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B32E9-3376-2EF3-5536-AF1DDB2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0FCCE-1B72-6E5B-55AF-839B8D7E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6D0907-D1F8-8ED9-7573-A3E10A87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F8773-0CB7-B6BC-4A5F-6381762A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A3C57-41CA-7F0E-C28F-BC75BAB6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86E76-B834-6F3E-54DB-F3FC47ED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0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D1AA-EFB3-15D1-1DFF-B7F9E3D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C14F7-BE69-9673-DA64-38A6178E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63C1FA-978D-9206-3379-7410FBE25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20E0-5671-2BE4-6666-C8A794CD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EAF4-1FBF-8871-BA04-DB66722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644CD-DEC4-F041-1ABE-1661417B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5CDD4-A787-D810-73BE-E2DED3D1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B2554-E9C3-D906-3371-B971AD05D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635B9-E343-30CE-9897-08D83A7C8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2D120E-AD7E-71FE-A429-A53AF0C8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1B022E-2DEF-2259-FD41-1DFC0B5B7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6F6EB4-80A4-78F7-A84B-C249AA62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5298C-6486-0DB0-5E0F-04DF4365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3C7E79-72D1-F3A3-0060-B8F43BD6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57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F3E09-1C98-0859-2575-2474A61F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0F1CDB-112D-30EB-A6F2-905770F5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5198D6-9CF4-031F-B19A-159DB470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53B86-3846-54E9-12BF-7419C31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AC8F8B-CE76-4E2A-6923-CC088C5D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80F60-765C-8720-2897-3AF662B3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6D83E-2075-777A-10D1-319FF87D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1567E-41AD-2505-3D11-AA93671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B270A-9EBB-10DF-4A03-DF8CC4AE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32556-B7D5-6350-8543-4C4786E9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F1D3E-CE19-9632-4E41-3451DDE1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26B4C-297C-BE87-25F0-4CB1F60F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2DC91-6BCA-5C06-9BD5-A021509E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189A5-39C4-1774-BA4C-4CC97BEF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AD012-2A57-676C-9EA6-CD169245D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DE8D06-9F93-465A-0238-F04780F4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F3A59-0459-01E4-5D88-E4F76B07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DC4889-D638-9088-B46D-E1B33F1B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AE454-1CB3-D4BB-57A8-A77ECB17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5B335-9F51-20E0-CB9C-274382E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874658-A805-AC83-791F-0E8E762A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C8854-C3F5-0938-D8AD-15AF659AF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A32DC-A486-42E1-880C-3BD8374EE90B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C970A-9EC8-529A-ED08-720FEB961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E4522-13EB-4777-86AE-27090815F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16B119-2C20-406B-A949-44D3BEF22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tmining.tistory.com/6" TargetMode="External"/><Relationship Id="rId7" Type="http://schemas.openxmlformats.org/officeDocument/2006/relationships/hyperlink" Target="https://brunch.co.kr/@mystoryg/8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reference/android/hardware/Sensor.html#TYPE_MAGNETIC_FIELD" TargetMode="External"/><Relationship Id="rId5" Type="http://schemas.openxmlformats.org/officeDocument/2006/relationships/hyperlink" Target="https://subscription.packtpub.com/book/mobile/9781785285509/1/ch01lvl1sec10/components-of-the-sensor-framework" TargetMode="External"/><Relationship Id="rId4" Type="http://schemas.openxmlformats.org/officeDocument/2006/relationships/hyperlink" Target="https://velog.io/@sms8377/Android-AsyncTask-%EC%82%AC%EC%9A%A9%EB%B2%95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D6AA-020F-1588-DB34-A50661FE2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학습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48B6C0-B39A-3B14-C4AB-2F4C96F159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설진우 </a:t>
            </a:r>
            <a:r>
              <a:rPr lang="en-US" altLang="ko-KR" dirty="0"/>
              <a:t>(Felix)</a:t>
            </a:r>
          </a:p>
          <a:p>
            <a:r>
              <a:rPr lang="en-US" altLang="ko-KR" dirty="0"/>
              <a:t>Ch17 &amp; Ch18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51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9CC0B337-1228-800A-3E7F-DDD39732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3232964"/>
            <a:ext cx="3489990" cy="34771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62C6E9-05DD-43D1-3387-86FC7AD83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571" y="879224"/>
            <a:ext cx="2821562" cy="3484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FBBB3C-96B6-6702-ABF6-0904F7935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53429"/>
          <a:stretch/>
        </p:blipFill>
        <p:spPr>
          <a:xfrm>
            <a:off x="9046200" y="848535"/>
            <a:ext cx="2764800" cy="2289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방향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068" y="3318718"/>
            <a:ext cx="4116932" cy="32521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2D7006D-B8F1-8E24-347C-37BE1AF1C857}"/>
              </a:ext>
            </a:extLst>
          </p:cNvPr>
          <p:cNvSpPr/>
          <p:nvPr/>
        </p:nvSpPr>
        <p:spPr>
          <a:xfrm>
            <a:off x="10341769" y="5901207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664364" y="1071359"/>
            <a:ext cx="1517361" cy="812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623888" y="4828008"/>
            <a:ext cx="2404394" cy="1925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825500" y="1076359"/>
            <a:ext cx="36651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가속도계 및 자력계 데이터 복사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onSensorChange(</a:t>
            </a:r>
            <a:r>
              <a:rPr lang="ko-KR" altLang="en-US" sz="800" dirty="0"/>
              <a:t> </a:t>
            </a:r>
            <a:r>
              <a:rPr lang="en-US" altLang="ko-KR" sz="800" dirty="0"/>
              <a:t>)</a:t>
            </a:r>
            <a:r>
              <a:rPr lang="ko-KR" altLang="en-US" sz="800" dirty="0"/>
              <a:t> </a:t>
            </a:r>
            <a:r>
              <a:rPr lang="en-US" altLang="ko-KR" sz="800" dirty="0"/>
              <a:t>method</a:t>
            </a:r>
            <a:r>
              <a:rPr lang="ko-KR" altLang="en-US" sz="800" dirty="0"/>
              <a:t>가 호출될 때마다 </a:t>
            </a:r>
            <a:r>
              <a:rPr lang="en-US" altLang="ko-KR" sz="800" dirty="0" err="1"/>
              <a:t>event.values</a:t>
            </a:r>
            <a:r>
              <a:rPr lang="ko-KR" altLang="en-US" sz="800" dirty="0"/>
              <a:t>가 변경되므로 </a:t>
            </a:r>
            <a:r>
              <a:rPr lang="en-US" altLang="ko-KR" sz="800" dirty="0"/>
              <a:t>clone( ) method</a:t>
            </a:r>
            <a:r>
              <a:rPr lang="ko-KR" altLang="en-US" sz="800" dirty="0"/>
              <a:t>를 통해 </a:t>
            </a:r>
            <a:r>
              <a:rPr lang="en-US" altLang="ko-KR" sz="800" dirty="0"/>
              <a:t>Deep Copy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642938" y="5485464"/>
            <a:ext cx="3186112" cy="567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623888" y="6520661"/>
            <a:ext cx="1216818" cy="1167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stCxn id="35" idx="3"/>
            <a:endCxn id="29" idx="1"/>
          </p:cNvCxnSpPr>
          <p:nvPr/>
        </p:nvCxnSpPr>
        <p:spPr>
          <a:xfrm flipV="1">
            <a:off x="6486524" y="1247083"/>
            <a:ext cx="2540796" cy="1985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7320" y="1008265"/>
            <a:ext cx="921544" cy="47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CA1952-1286-45E4-8051-1D39BBCA2FC2}"/>
              </a:ext>
            </a:extLst>
          </p:cNvPr>
          <p:cNvSpPr/>
          <p:nvPr/>
        </p:nvSpPr>
        <p:spPr>
          <a:xfrm>
            <a:off x="4840576" y="1993063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47CA57-C2C3-DF07-228D-BFB38A115A71}"/>
              </a:ext>
            </a:extLst>
          </p:cNvPr>
          <p:cNvSpPr/>
          <p:nvPr/>
        </p:nvSpPr>
        <p:spPr>
          <a:xfrm>
            <a:off x="4840576" y="2300289"/>
            <a:ext cx="2496055" cy="30722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13D777-0460-E38C-D009-BE204E8ADD18}"/>
              </a:ext>
            </a:extLst>
          </p:cNvPr>
          <p:cNvSpPr/>
          <p:nvPr/>
        </p:nvSpPr>
        <p:spPr>
          <a:xfrm>
            <a:off x="4840576" y="2612324"/>
            <a:ext cx="2496055" cy="1046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108BCA-2F8B-2BE2-F853-B4EF745C9FBD}"/>
              </a:ext>
            </a:extLst>
          </p:cNvPr>
          <p:cNvSpPr/>
          <p:nvPr/>
        </p:nvSpPr>
        <p:spPr>
          <a:xfrm>
            <a:off x="4840575" y="2820233"/>
            <a:ext cx="1645949" cy="8254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87C210-3514-364B-5F64-97E41DE09E1F}"/>
              </a:ext>
            </a:extLst>
          </p:cNvPr>
          <p:cNvSpPr/>
          <p:nvPr/>
        </p:nvSpPr>
        <p:spPr>
          <a:xfrm>
            <a:off x="10341769" y="6115365"/>
            <a:ext cx="1254989" cy="972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D04B81-5DB7-A891-84AA-3B4E29027D20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4490675" y="1387631"/>
            <a:ext cx="173689" cy="8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448DB9-C11C-C04F-C207-DF9DC4D667EC}"/>
              </a:ext>
            </a:extLst>
          </p:cNvPr>
          <p:cNvSpPr txBox="1"/>
          <p:nvPr/>
        </p:nvSpPr>
        <p:spPr>
          <a:xfrm>
            <a:off x="825500" y="1769457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회전 행렬 가져오기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가속도계 및 자력계 데이터를 실제 방향으로 변환하는 회전 행렬 생성</a:t>
            </a:r>
            <a:endParaRPr lang="en-US" altLang="ko-KR" sz="8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F59AF0-44E4-3535-F637-7811EB288ACF}"/>
              </a:ext>
            </a:extLst>
          </p:cNvPr>
          <p:cNvCxnSpPr>
            <a:cxnSpLocks/>
            <a:stCxn id="45" idx="3"/>
            <a:endCxn id="32" idx="1"/>
          </p:cNvCxnSpPr>
          <p:nvPr/>
        </p:nvCxnSpPr>
        <p:spPr>
          <a:xfrm>
            <a:off x="4490675" y="1988396"/>
            <a:ext cx="349901" cy="1582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F30806-EFDC-FAC2-D135-7FECCD5C8824}"/>
              </a:ext>
            </a:extLst>
          </p:cNvPr>
          <p:cNvSpPr txBox="1"/>
          <p:nvPr/>
        </p:nvSpPr>
        <p:spPr>
          <a:xfrm>
            <a:off x="825499" y="2313401"/>
            <a:ext cx="366517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방향 좌표계 변환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스마트폰 화면 기준의 좌표계를 지구 좌표계로 변환 </a:t>
            </a:r>
            <a:r>
              <a:rPr lang="en-US" altLang="ko-KR" sz="800" dirty="0"/>
              <a:t>(Y – Z </a:t>
            </a:r>
            <a:r>
              <a:rPr lang="ko-KR" altLang="en-US" sz="800" dirty="0"/>
              <a:t>축 변환</a:t>
            </a:r>
            <a:r>
              <a:rPr lang="en-US" altLang="ko-KR" sz="800" dirty="0"/>
              <a:t>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6416889-5FC5-E5D9-C118-FB2B5723113F}"/>
              </a:ext>
            </a:extLst>
          </p:cNvPr>
          <p:cNvCxnSpPr>
            <a:cxnSpLocks/>
            <a:stCxn id="47" idx="3"/>
            <a:endCxn id="33" idx="1"/>
          </p:cNvCxnSpPr>
          <p:nvPr/>
        </p:nvCxnSpPr>
        <p:spPr>
          <a:xfrm flipV="1">
            <a:off x="4490674" y="2453902"/>
            <a:ext cx="349902" cy="78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8B0CF7-6F83-91FE-688A-6F9767A98B68}"/>
              </a:ext>
            </a:extLst>
          </p:cNvPr>
          <p:cNvSpPr txBox="1"/>
          <p:nvPr/>
        </p:nvSpPr>
        <p:spPr>
          <a:xfrm>
            <a:off x="3190875" y="2799498"/>
            <a:ext cx="1299799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values: </a:t>
            </a:r>
            <a:r>
              <a:rPr lang="ko-KR" altLang="en-US" sz="800" b="1" dirty="0"/>
              <a:t>방향 데이터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935933E-CC44-69A0-3F0E-8ECB5FC4A14C}"/>
              </a:ext>
            </a:extLst>
          </p:cNvPr>
          <p:cNvCxnSpPr>
            <a:cxnSpLocks/>
            <a:stCxn id="56" idx="3"/>
            <a:endCxn id="34" idx="1"/>
          </p:cNvCxnSpPr>
          <p:nvPr/>
        </p:nvCxnSpPr>
        <p:spPr>
          <a:xfrm flipV="1">
            <a:off x="4490674" y="2664665"/>
            <a:ext cx="349902" cy="261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Dice Shaker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20F66-BE78-FF87-BE27-0FE6ED84E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958851"/>
            <a:ext cx="3678332" cy="393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EEB89-C298-86B5-07E6-88CB1EA3C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427" y="963342"/>
            <a:ext cx="3416173" cy="22741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E0EEE8-1CC9-01BB-3636-CD78189C1AEB}"/>
              </a:ext>
            </a:extLst>
          </p:cNvPr>
          <p:cNvSpPr/>
          <p:nvPr/>
        </p:nvSpPr>
        <p:spPr>
          <a:xfrm>
            <a:off x="4318796" y="1401533"/>
            <a:ext cx="2613838" cy="1068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0378C-5F11-853F-0D37-A5D3285DFF6F}"/>
              </a:ext>
            </a:extLst>
          </p:cNvPr>
          <p:cNvSpPr txBox="1"/>
          <p:nvPr/>
        </p:nvSpPr>
        <p:spPr>
          <a:xfrm>
            <a:off x="4318796" y="3316399"/>
            <a:ext cx="3275804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가속도계의 </a:t>
            </a:r>
            <a:r>
              <a:rPr lang="en-US" altLang="ko-KR" sz="800" dirty="0"/>
              <a:t>X, Y, Z </a:t>
            </a:r>
            <a:r>
              <a:rPr lang="ko-KR" altLang="en-US" sz="800" dirty="0"/>
              <a:t>좌표 각각의 가속도 제곱의 합이 </a:t>
            </a:r>
            <a:r>
              <a:rPr lang="en-US" altLang="ko-KR" sz="800" dirty="0"/>
              <a:t>5 </a:t>
            </a:r>
            <a:r>
              <a:rPr lang="ko-KR" altLang="en-US" sz="800" dirty="0"/>
              <a:t>초과인 경우</a:t>
            </a:r>
            <a:r>
              <a:rPr lang="en-US" altLang="ko-KR" sz="800" dirty="0"/>
              <a:t>, random</a:t>
            </a:r>
            <a:r>
              <a:rPr lang="ko-KR" altLang="en-US" sz="800" dirty="0"/>
              <a:t>으로 숫자를 변경</a:t>
            </a:r>
            <a:endParaRPr lang="en-US" altLang="ko-KR" sz="800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E403378-C9EE-5344-38D3-DA984E4F83A9}"/>
              </a:ext>
            </a:extLst>
          </p:cNvPr>
          <p:cNvCxnSpPr>
            <a:cxnSpLocks/>
            <a:stCxn id="2" idx="1"/>
            <a:endCxn id="3" idx="1"/>
          </p:cNvCxnSpPr>
          <p:nvPr/>
        </p:nvCxnSpPr>
        <p:spPr>
          <a:xfrm rot="10800000" flipV="1">
            <a:off x="4318796" y="1935704"/>
            <a:ext cx="12700" cy="1599634"/>
          </a:xfrm>
          <a:prstGeom prst="bentConnector3">
            <a:avLst>
              <a:gd name="adj1" fmla="val 1800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20B3D86-FCB1-8CB7-2235-F8FA1A5A57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50"/>
          <a:stretch/>
        </p:blipFill>
        <p:spPr>
          <a:xfrm>
            <a:off x="7873205" y="958851"/>
            <a:ext cx="2261395" cy="2384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D6D21F-627C-19C2-F8AB-D26B0B96A2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70"/>
          <a:stretch/>
        </p:blipFill>
        <p:spPr>
          <a:xfrm>
            <a:off x="7873205" y="3686630"/>
            <a:ext cx="2261395" cy="2418442"/>
          </a:xfrm>
          <a:prstGeom prst="rect">
            <a:avLst/>
          </a:prstGeom>
        </p:spPr>
      </p:pic>
      <p:pic>
        <p:nvPicPr>
          <p:cNvPr id="18" name="Screen_recording_20240619_012404">
            <a:hlinkClick r:id="" action="ppaction://media"/>
            <a:extLst>
              <a:ext uri="{FF2B5EF4-FFF2-40B4-BE49-F238E27FC236}">
                <a16:creationId xmlns:a16="http://schemas.microsoft.com/office/drawing/2014/main" id="{5F4E341F-979A-C44E-527F-9FD913A61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52100" y="816349"/>
            <a:ext cx="1358899" cy="24158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4ED58D-6860-550E-C4C3-B554AF8E182D}"/>
              </a:ext>
            </a:extLst>
          </p:cNvPr>
          <p:cNvSpPr/>
          <p:nvPr/>
        </p:nvSpPr>
        <p:spPr>
          <a:xfrm>
            <a:off x="9048749" y="2841213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8EFF5A-816F-EA86-A75B-CF4092B46F29}"/>
              </a:ext>
            </a:extLst>
          </p:cNvPr>
          <p:cNvSpPr/>
          <p:nvPr/>
        </p:nvSpPr>
        <p:spPr>
          <a:xfrm>
            <a:off x="9048749" y="5591728"/>
            <a:ext cx="979509" cy="877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DE891E-16C6-E2B4-EC8A-706847F12E59}"/>
              </a:ext>
            </a:extLst>
          </p:cNvPr>
          <p:cNvSpPr txBox="1"/>
          <p:nvPr/>
        </p:nvSpPr>
        <p:spPr>
          <a:xfrm>
            <a:off x="7873205" y="3433419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/>
              <a:t>정면으로 든 상태</a:t>
            </a:r>
            <a:endParaRPr lang="en-US" altLang="ko-KR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7A4C9-B911-3669-1DBB-651B320B91B5}"/>
              </a:ext>
            </a:extLst>
          </p:cNvPr>
          <p:cNvSpPr txBox="1"/>
          <p:nvPr/>
        </p:nvSpPr>
        <p:spPr>
          <a:xfrm>
            <a:off x="7873205" y="705640"/>
            <a:ext cx="1175544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기울여서 든 상태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8986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로그인 및 회원가입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</a:t>
            </a:r>
            <a:r>
              <a:rPr lang="ko-KR" altLang="en-US" sz="1000" dirty="0" err="1"/>
              <a:t>쇼핑앱에서</a:t>
            </a:r>
            <a:r>
              <a:rPr lang="ko-KR" altLang="en-US" sz="1000" dirty="0"/>
              <a:t> 로그인 및 회원가입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제품 목록 및 상세 정보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사용자는 제품 목록을 볼 수 있으며</a:t>
            </a:r>
            <a:r>
              <a:rPr lang="en-US" altLang="ko-KR" sz="1000" dirty="0"/>
              <a:t>, </a:t>
            </a:r>
            <a:r>
              <a:rPr lang="ko-KR" altLang="en-US" sz="1000" dirty="0"/>
              <a:t>각 제품에 대한 상세 정보를 확인 </a:t>
            </a:r>
            <a:r>
              <a:rPr lang="en-US" altLang="ko-KR" sz="1000" dirty="0"/>
              <a:t>(</a:t>
            </a:r>
            <a:r>
              <a:rPr lang="ko-KR" altLang="en-US" sz="1000" dirty="0"/>
              <a:t>가격</a:t>
            </a:r>
            <a:r>
              <a:rPr lang="en-US" altLang="ko-KR" sz="1000" dirty="0"/>
              <a:t>, </a:t>
            </a:r>
            <a:r>
              <a:rPr lang="ko-KR" altLang="en-US" sz="1000" dirty="0"/>
              <a:t>설명</a:t>
            </a:r>
            <a:r>
              <a:rPr lang="en-US" altLang="ko-KR" sz="1000" dirty="0"/>
              <a:t>, </a:t>
            </a:r>
            <a:r>
              <a:rPr lang="ko-KR" altLang="en-US" sz="1000" dirty="0"/>
              <a:t>사진 등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/>
              <a:t>장바구니</a:t>
            </a:r>
            <a:r>
              <a:rPr lang="en-US" altLang="ko-KR" sz="1000" b="1" dirty="0"/>
              <a:t>: </a:t>
            </a:r>
            <a:r>
              <a:rPr lang="ko-KR" altLang="en-US" sz="1000" dirty="0"/>
              <a:t>사용자가 원하는 제품을 장바구니에 추가하고 관리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DE148-59B9-85C3-8798-AB76A8C765F7}"/>
              </a:ext>
            </a:extLst>
          </p:cNvPr>
          <p:cNvSpPr txBox="1"/>
          <p:nvPr/>
        </p:nvSpPr>
        <p:spPr>
          <a:xfrm>
            <a:off x="311150" y="2912961"/>
            <a:ext cx="80518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네이티브 앱 </a:t>
            </a:r>
            <a:r>
              <a:rPr lang="en-US" altLang="ko-KR" sz="1200" dirty="0"/>
              <a:t>VS. </a:t>
            </a:r>
            <a:r>
              <a:rPr lang="ko-KR" altLang="en-US" sz="1200" dirty="0" err="1"/>
              <a:t>웹앱</a:t>
            </a:r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44F84-956A-B319-F5CF-3BB062C3359A}"/>
              </a:ext>
            </a:extLst>
          </p:cNvPr>
          <p:cNvSpPr txBox="1"/>
          <p:nvPr/>
        </p:nvSpPr>
        <p:spPr>
          <a:xfrm>
            <a:off x="311150" y="5275161"/>
            <a:ext cx="8051800" cy="84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클라이언트 서버 구조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305863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톰캣</a:t>
            </a:r>
            <a:r>
              <a:rPr lang="ko-KR" altLang="en-US" sz="1500" dirty="0"/>
              <a:t> 서버 설치 </a:t>
            </a:r>
            <a:r>
              <a:rPr lang="en-US" altLang="ko-KR" sz="1500" dirty="0"/>
              <a:t>(Apache Tomcat)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42BBE-9361-AF56-EE71-10688A15FC38}"/>
              </a:ext>
            </a:extLst>
          </p:cNvPr>
          <p:cNvSpPr txBox="1"/>
          <p:nvPr/>
        </p:nvSpPr>
        <p:spPr>
          <a:xfrm>
            <a:off x="311150" y="927082"/>
            <a:ext cx="80518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Apache Tomcat </a:t>
            </a:r>
            <a:r>
              <a:rPr lang="ko-KR" altLang="en-US" sz="1000" dirty="0"/>
              <a:t>선정 이유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많은 사용자 수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무료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간단한 웹 서버가 내장되어 여러 테스트 가능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DBAFB-EF04-5789-666D-7B01140D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38350"/>
            <a:ext cx="5100108" cy="305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BD125C-C663-9F04-759B-F50979B73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10" y="2038350"/>
            <a:ext cx="3502364" cy="23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F53A6-469F-D26C-8923-911FBD21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528567"/>
            <a:ext cx="3599175" cy="982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7426C-28D8-3BAA-64BE-6E4903ECCCB2}"/>
              </a:ext>
            </a:extLst>
          </p:cNvPr>
          <p:cNvSpPr txBox="1"/>
          <p:nvPr/>
        </p:nvSpPr>
        <p:spPr>
          <a:xfrm>
            <a:off x="311150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/res/xml/network_security_config.xml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925D4-0925-0D0D-6FF8-687F3C519E18}"/>
              </a:ext>
            </a:extLst>
          </p:cNvPr>
          <p:cNvSpPr txBox="1"/>
          <p:nvPr/>
        </p:nvSpPr>
        <p:spPr>
          <a:xfrm>
            <a:off x="4108986" y="1275356"/>
            <a:ext cx="283210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AndroidManifest.xml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17E15-2B9C-5A4B-29CB-928FAC1DB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736" y="1528567"/>
            <a:ext cx="4080539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4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D139C-6EC8-27AA-49F0-6ABBA04D7935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로그인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CFA547-AB43-2CDE-363F-FE7F0D6D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000" y="955675"/>
            <a:ext cx="2782490" cy="49466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E2E31E-995B-9834-456A-DDC00614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0" y="1066996"/>
            <a:ext cx="2993229" cy="36129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2E0BDD-EFC1-1C5F-A13B-255660D69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538" y="1066996"/>
            <a:ext cx="3705618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모바일 </a:t>
            </a:r>
            <a:r>
              <a:rPr lang="ko-KR" altLang="en-US" sz="1500" dirty="0" err="1"/>
              <a:t>쇼핑앱</a:t>
            </a:r>
            <a:r>
              <a:rPr lang="ko-KR" altLang="en-US" sz="1500" dirty="0"/>
              <a:t>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284AB2-C71E-A130-7215-154E7211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79" y="1126104"/>
            <a:ext cx="3601052" cy="27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2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CA016-6DBF-AB4F-B56D-13685349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959800"/>
            <a:ext cx="3170682" cy="5562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B8A56-01A1-BA2A-0FAF-E99FB249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19" y="959800"/>
            <a:ext cx="14175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44315-1D34-1E21-4EA5-D43F0E2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839" y="959800"/>
            <a:ext cx="1417500" cy="25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4875BD-A9BB-B5D6-FDE4-7E35D61B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538" y="959800"/>
            <a:ext cx="1417500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407CBB-F307-DBE2-1F2D-D48CDAFD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2" y="959800"/>
            <a:ext cx="3549378" cy="5562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A4D3F7-E0AC-6BC8-E3D7-4CDA4468C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802" y="3628938"/>
            <a:ext cx="3404236" cy="20404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93382C-38AE-D4ED-F891-F4E78C0A15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08"/>
          <a:stretch/>
        </p:blipFill>
        <p:spPr>
          <a:xfrm>
            <a:off x="7473669" y="3628938"/>
            <a:ext cx="1598170" cy="28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C7A5-B221-2236-635B-1AFC78EC2250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제품 상세 정보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EE344F-5BD7-1283-8E79-3392B29A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787" y="730833"/>
            <a:ext cx="1620000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FAAC2-B0C9-0B0C-D81E-AD4727EB1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70" y="886883"/>
            <a:ext cx="3630614" cy="57594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2DDCE8-6191-AE99-E85B-3BE3744C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787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6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Ch18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487AF-59EB-8FB1-285C-3735EBF2CA4C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장바구니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875F3D-2FF4-04A3-3DB0-642676E14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22" y="746498"/>
            <a:ext cx="3181350" cy="28456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842CDB-FBFD-3CA4-58B3-267416A6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26" y="699746"/>
            <a:ext cx="3449396" cy="3318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DE54B6-000A-7DAE-8DA2-3AA07851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26" y="4018152"/>
            <a:ext cx="2979175" cy="27013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7EE3E9-6F4E-B425-EE24-5EC0686FD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487" y="746498"/>
            <a:ext cx="1620000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0081D6-BB89-5825-C0BC-DF51B94F7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3487" y="3701001"/>
            <a:ext cx="16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5423DA-AF63-FB0E-525C-02B864230972}"/>
              </a:ext>
            </a:extLst>
          </p:cNvPr>
          <p:cNvSpPr txBox="1"/>
          <p:nvPr/>
        </p:nvSpPr>
        <p:spPr>
          <a:xfrm>
            <a:off x="311150" y="927082"/>
            <a:ext cx="8051800" cy="149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Looper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에는 오직 하나의 </a:t>
            </a:r>
            <a:r>
              <a:rPr lang="en-US" altLang="ko-KR" sz="1000" dirty="0"/>
              <a:t>Looper</a:t>
            </a:r>
            <a:r>
              <a:rPr lang="ko-KR" altLang="en-US" sz="1000" dirty="0"/>
              <a:t>를 가지며</a:t>
            </a:r>
            <a:r>
              <a:rPr lang="en-US" altLang="ko-KR" sz="1000" dirty="0"/>
              <a:t>, Looper</a:t>
            </a:r>
            <a:r>
              <a:rPr lang="ko-KR" altLang="en-US" sz="1000" dirty="0"/>
              <a:t>는 오직 하나의 </a:t>
            </a:r>
            <a:r>
              <a:rPr lang="en-US" altLang="ko-KR" sz="1000" dirty="0"/>
              <a:t>Thread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담당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각 </a:t>
            </a:r>
            <a:r>
              <a:rPr lang="en-US" altLang="ko-KR" sz="1000" dirty="0"/>
              <a:t>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Looper </a:t>
            </a:r>
            <a:r>
              <a:rPr lang="ko-KR" altLang="en-US" sz="1000" dirty="0"/>
              <a:t>내부에는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가 존재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MessageQueue</a:t>
            </a:r>
            <a:r>
              <a:rPr lang="ko-KR" altLang="en-US" sz="1000" dirty="0"/>
              <a:t>에 해당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처리해야 할 동작들이 </a:t>
            </a:r>
            <a:r>
              <a:rPr lang="en-US" altLang="ko-KR" sz="1000" dirty="0"/>
              <a:t>message </a:t>
            </a:r>
            <a:r>
              <a:rPr lang="ko-KR" altLang="en-US" sz="1000" dirty="0"/>
              <a:t>형태로 저장 </a:t>
            </a:r>
            <a:r>
              <a:rPr lang="en-US" altLang="ko-KR" sz="1000" dirty="0"/>
              <a:t>(FIFO </a:t>
            </a:r>
            <a:r>
              <a:rPr lang="ko-KR" altLang="en-US" sz="1000" dirty="0"/>
              <a:t>방식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Looper</a:t>
            </a:r>
            <a:r>
              <a:rPr lang="ko-KR" altLang="en-US" sz="1000" dirty="0"/>
              <a:t>는 궁극적으로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에 들어오는 </a:t>
            </a:r>
            <a:r>
              <a:rPr lang="en-US" altLang="ko-KR" sz="1000" dirty="0"/>
              <a:t>message</a:t>
            </a:r>
            <a:r>
              <a:rPr lang="ko-KR" altLang="en-US" sz="1000" dirty="0"/>
              <a:t>들을 하나씩 꺼내어 이를 적절한 </a:t>
            </a:r>
            <a:r>
              <a:rPr lang="en-US" altLang="ko-KR" sz="1000" dirty="0"/>
              <a:t>Handler</a:t>
            </a:r>
            <a:r>
              <a:rPr lang="ko-KR" altLang="en-US" sz="1000" dirty="0"/>
              <a:t>로 전달하는 역할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기본적으로 </a:t>
            </a:r>
            <a:r>
              <a:rPr lang="en-US" altLang="ko-KR" sz="1000" dirty="0"/>
              <a:t>Looper</a:t>
            </a:r>
            <a:r>
              <a:rPr lang="ko-KR" altLang="en-US" sz="1000" dirty="0"/>
              <a:t>는 자신이 어떤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전달해야 하는지에 대한 참조 값을 갖는다</a:t>
            </a:r>
            <a:r>
              <a:rPr lang="en-US" altLang="ko-KR" sz="1000" dirty="0"/>
              <a:t>. (Default: Main Thread</a:t>
            </a:r>
            <a:r>
              <a:rPr lang="ko-KR" altLang="en-US" sz="1000" dirty="0"/>
              <a:t>의 </a:t>
            </a:r>
            <a:r>
              <a:rPr lang="en-US" altLang="ko-KR" sz="1000" dirty="0"/>
              <a:t>Handler))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86989-8EEE-B77F-F7A0-AF9A01CE9D27}"/>
              </a:ext>
            </a:extLst>
          </p:cNvPr>
          <p:cNvSpPr txBox="1"/>
          <p:nvPr/>
        </p:nvSpPr>
        <p:spPr>
          <a:xfrm>
            <a:off x="311150" y="3346086"/>
            <a:ext cx="805180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Looper</a:t>
            </a:r>
            <a:r>
              <a:rPr lang="ko-KR" altLang="en-US" sz="1200" dirty="0"/>
              <a:t>로 메시지를 전달하는 경우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Message </a:t>
            </a:r>
            <a:r>
              <a:rPr lang="ko-KR" altLang="en-US" sz="1000" dirty="0"/>
              <a:t>객체를 생성하여 이를 전달하는 방식으로 구현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/>
              <a:t>sendMessage</a:t>
            </a:r>
            <a:r>
              <a:rPr lang="en-US" altLang="ko-KR" sz="1000" dirty="0"/>
              <a:t>( ) method</a:t>
            </a:r>
            <a:r>
              <a:rPr lang="ko-KR" altLang="en-US" sz="1000" dirty="0"/>
              <a:t>를 통해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에 </a:t>
            </a:r>
            <a:r>
              <a:rPr lang="en-US" altLang="ko-KR" sz="1000" dirty="0"/>
              <a:t>Message </a:t>
            </a:r>
            <a:r>
              <a:rPr lang="ko-KR" altLang="en-US" sz="1000" dirty="0"/>
              <a:t>객체를 적재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Post</a:t>
            </a:r>
            <a:r>
              <a:rPr lang="ko-KR" altLang="en-US" sz="1000" dirty="0"/>
              <a:t>로 시작하는 </a:t>
            </a:r>
            <a:r>
              <a:rPr lang="en-US" altLang="ko-KR" sz="1000" dirty="0"/>
              <a:t>methods</a:t>
            </a:r>
            <a:r>
              <a:rPr lang="ko-KR" altLang="en-US" sz="1000" dirty="0"/>
              <a:t>를 통해 </a:t>
            </a:r>
            <a:r>
              <a:rPr lang="en-US" altLang="ko-KR" sz="1000" dirty="0"/>
              <a:t>Runnable </a:t>
            </a:r>
            <a:r>
              <a:rPr lang="ko-KR" altLang="en-US" sz="1000" dirty="0"/>
              <a:t>객체를 직접 적재</a:t>
            </a:r>
            <a:endParaRPr lang="en-US" altLang="ko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1A13E-0D90-E97E-5769-172C17BE04E2}"/>
              </a:ext>
            </a:extLst>
          </p:cNvPr>
          <p:cNvSpPr txBox="1"/>
          <p:nvPr/>
        </p:nvSpPr>
        <p:spPr>
          <a:xfrm>
            <a:off x="311150" y="4854846"/>
            <a:ext cx="8051800" cy="12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Looper</a:t>
            </a:r>
            <a:r>
              <a:rPr lang="ko-KR" altLang="en-US" sz="1200" dirty="0"/>
              <a:t>로부터 메시지를 전달받는 경우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Lopper</a:t>
            </a:r>
            <a:r>
              <a:rPr lang="ko-KR" altLang="en-US" sz="1000" dirty="0"/>
              <a:t>가 </a:t>
            </a:r>
            <a:r>
              <a:rPr lang="en-US" altLang="ko-KR" sz="1000" dirty="0" err="1"/>
              <a:t>MessageQueue</a:t>
            </a:r>
            <a:r>
              <a:rPr lang="ko-KR" altLang="en-US" sz="1000" dirty="0"/>
              <a:t>에서 꺼낸 </a:t>
            </a:r>
            <a:r>
              <a:rPr lang="en-US" altLang="ko-KR" sz="1000" dirty="0"/>
              <a:t>Message</a:t>
            </a:r>
            <a:r>
              <a:rPr lang="ko-KR" altLang="en-US" sz="1000" dirty="0"/>
              <a:t>가</a:t>
            </a:r>
            <a:br>
              <a:rPr lang="en-US" altLang="ko-KR" sz="1000" dirty="0"/>
            </a:br>
            <a:r>
              <a:rPr lang="en-US" altLang="ko-KR" sz="1000" dirty="0"/>
              <a:t>- Runnable </a:t>
            </a:r>
            <a:r>
              <a:rPr lang="ko-KR" altLang="en-US" sz="1000" dirty="0"/>
              <a:t>객체인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Runnable</a:t>
            </a:r>
            <a:r>
              <a:rPr lang="ko-KR" altLang="en-US" sz="1000" dirty="0"/>
              <a:t>의 </a:t>
            </a:r>
            <a:r>
              <a:rPr lang="en-US" altLang="ko-KR" sz="1000" dirty="0"/>
              <a:t>run( )</a:t>
            </a:r>
            <a:r>
              <a:rPr lang="ko-KR" altLang="en-US" sz="1000" dirty="0"/>
              <a:t> </a:t>
            </a:r>
            <a:r>
              <a:rPr lang="en-US" altLang="ko-KR" sz="1000" dirty="0"/>
              <a:t>method</a:t>
            </a:r>
            <a:r>
              <a:rPr lang="ko-KR" altLang="en-US" sz="1000" dirty="0"/>
              <a:t>를 호출하여 작업 실행</a:t>
            </a:r>
            <a:br>
              <a:rPr lang="en-US" altLang="ko-KR" sz="1000" dirty="0"/>
            </a:br>
            <a:r>
              <a:rPr lang="en-US" altLang="ko-KR" sz="1000" dirty="0"/>
              <a:t>- Message </a:t>
            </a:r>
            <a:r>
              <a:rPr lang="ko-KR" altLang="en-US" sz="1000" dirty="0"/>
              <a:t>객체인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해당 </a:t>
            </a:r>
            <a:r>
              <a:rPr lang="en-US" altLang="ko-KR" sz="1000" dirty="0"/>
              <a:t>message </a:t>
            </a:r>
            <a:r>
              <a:rPr lang="ko-KR" altLang="en-US" sz="1000" dirty="0"/>
              <a:t>내부의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갖고 있는 </a:t>
            </a:r>
            <a:r>
              <a:rPr lang="en-US" altLang="ko-KR" sz="1000" dirty="0" err="1"/>
              <a:t>handleMessage</a:t>
            </a:r>
            <a:r>
              <a:rPr lang="en-US" altLang="ko-KR" sz="1000" dirty="0"/>
              <a:t>( ) method</a:t>
            </a:r>
            <a:r>
              <a:rPr lang="ko-KR" altLang="en-US" sz="1000" dirty="0"/>
              <a:t>를 호출함으로써 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가 </a:t>
            </a:r>
            <a:r>
              <a:rPr lang="en-US" altLang="ko-KR" sz="1000" dirty="0"/>
              <a:t>message</a:t>
            </a:r>
            <a:r>
              <a:rPr lang="ko-KR" altLang="en-US" sz="1000" dirty="0"/>
              <a:t>를 전달받을 수 있음</a:t>
            </a:r>
            <a:endParaRPr lang="en-US" altLang="ko-KR" sz="1000" dirty="0"/>
          </a:p>
        </p:txBody>
      </p:sp>
      <p:pic>
        <p:nvPicPr>
          <p:cNvPr id="2050" name="Picture 2" descr="Android] Looper와 Handler를 통한 Thread간의 통신 | by hyun | MSG-Team">
            <a:extLst>
              <a:ext uri="{FF2B5EF4-FFF2-40B4-BE49-F238E27FC236}">
                <a16:creationId xmlns:a16="http://schemas.microsoft.com/office/drawing/2014/main" id="{AD359199-5F45-12DB-0018-8FE62E11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87468"/>
            <a:ext cx="5562600" cy="27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1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AE5ED-BA65-8D6C-2FA4-D5B3391B71B6}"/>
              </a:ext>
            </a:extLst>
          </p:cNvPr>
          <p:cNvSpPr txBox="1"/>
          <p:nvPr/>
        </p:nvSpPr>
        <p:spPr>
          <a:xfrm>
            <a:off x="10501865" y="6581001"/>
            <a:ext cx="1690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 &amp; 18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49" y="211668"/>
            <a:ext cx="4956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Reference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E1464-CBFA-A07E-7345-5EA2804743EA}"/>
              </a:ext>
            </a:extLst>
          </p:cNvPr>
          <p:cNvSpPr txBox="1"/>
          <p:nvPr/>
        </p:nvSpPr>
        <p:spPr>
          <a:xfrm>
            <a:off x="311149" y="771779"/>
            <a:ext cx="9637781" cy="444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https://itmining.tistory.com/5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3"/>
              </a:rPr>
              <a:t>https://itmining.tistory.com/6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4"/>
              </a:rPr>
              <a:t>https://velog.io/@sms8377/Android-AsyncTask-%EC%82%AC%EC%9A%A9%EB%B2%95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5"/>
              </a:rPr>
              <a:t>https://subscription.packtpub.com/book/mobile/9781785285509/1/ch01lvl1sec10/components-of-the-sensor-framework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6"/>
              </a:rPr>
              <a:t>https://developer.android.com/reference/android/hardware/Sensor.html#TYPE_MAGNETIC_FIELD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hlinkClick r:id="rId7"/>
              </a:rPr>
              <a:t>https://brunch.co.kr/@mystoryg/84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0655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D1F2509-2150-03D0-E8B8-30296B247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0"/>
          <a:stretch/>
        </p:blipFill>
        <p:spPr>
          <a:xfrm>
            <a:off x="311150" y="897233"/>
            <a:ext cx="3401926" cy="21014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A4E35F-AD18-6747-DB8F-385D0C7DA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30"/>
          <a:stretch/>
        </p:blipFill>
        <p:spPr>
          <a:xfrm>
            <a:off x="10564838" y="972119"/>
            <a:ext cx="1417500" cy="19522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D12FA99-0964-A6DE-1786-292334757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69" b="21025"/>
          <a:stretch/>
        </p:blipFill>
        <p:spPr>
          <a:xfrm>
            <a:off x="10564838" y="3228442"/>
            <a:ext cx="1417500" cy="12475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18CA69-EDFD-64B4-4C12-728260ACE7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31" b="29571"/>
          <a:stretch/>
        </p:blipFill>
        <p:spPr>
          <a:xfrm>
            <a:off x="10564839" y="5470473"/>
            <a:ext cx="1417500" cy="105833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C10EBE-A7CD-DA87-9C21-00474E76ACD0}"/>
              </a:ext>
            </a:extLst>
          </p:cNvPr>
          <p:cNvSpPr/>
          <p:nvPr/>
        </p:nvSpPr>
        <p:spPr>
          <a:xfrm>
            <a:off x="11038237" y="1883188"/>
            <a:ext cx="466264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B67316-0216-0B5F-16D0-FEC44340A584}"/>
              </a:ext>
            </a:extLst>
          </p:cNvPr>
          <p:cNvSpPr/>
          <p:nvPr/>
        </p:nvSpPr>
        <p:spPr>
          <a:xfrm>
            <a:off x="11027457" y="6296732"/>
            <a:ext cx="49492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33A391-3EEC-EE94-8695-02AEF4E1A56B}"/>
              </a:ext>
            </a:extLst>
          </p:cNvPr>
          <p:cNvSpPr/>
          <p:nvPr/>
        </p:nvSpPr>
        <p:spPr>
          <a:xfrm>
            <a:off x="11074985" y="3869006"/>
            <a:ext cx="396246" cy="1369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59E967-1C57-0AF1-B70D-BA5D98FAF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57"/>
          <a:stretch/>
        </p:blipFill>
        <p:spPr>
          <a:xfrm>
            <a:off x="6621106" y="972118"/>
            <a:ext cx="3896539" cy="19522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160956-E943-2AF8-4C73-C53B68006FCC}"/>
              </a:ext>
            </a:extLst>
          </p:cNvPr>
          <p:cNvGrpSpPr/>
          <p:nvPr/>
        </p:nvGrpSpPr>
        <p:grpSpPr>
          <a:xfrm>
            <a:off x="6621108" y="3228442"/>
            <a:ext cx="3896537" cy="1247651"/>
            <a:chOff x="3923103" y="2815163"/>
            <a:chExt cx="4701867" cy="15055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FC2A42F-3E60-1F31-1048-2CF2B04E8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063"/>
            <a:stretch/>
          </p:blipFill>
          <p:spPr>
            <a:xfrm>
              <a:off x="3923103" y="2815163"/>
              <a:ext cx="3401926" cy="150551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E1C9229-3B74-04DC-119B-E444935DE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2815164"/>
              <a:ext cx="1299941" cy="150541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B34FF6-1479-15CD-759A-2DD78C6AAAEE}"/>
              </a:ext>
            </a:extLst>
          </p:cNvPr>
          <p:cNvSpPr txBox="1"/>
          <p:nvPr/>
        </p:nvSpPr>
        <p:spPr>
          <a:xfrm>
            <a:off x="5626175" y="896743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NormalButton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A64550-A35C-22CF-8AAE-1ECE4AA71165}"/>
              </a:ext>
            </a:extLst>
          </p:cNvPr>
          <p:cNvSpPr txBox="1"/>
          <p:nvPr/>
        </p:nvSpPr>
        <p:spPr>
          <a:xfrm>
            <a:off x="5790594" y="3167075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PostButton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E10D8B-69E2-FFC6-CEB9-2AF3F3155E6E}"/>
              </a:ext>
            </a:extLst>
          </p:cNvPr>
          <p:cNvGrpSpPr/>
          <p:nvPr/>
        </p:nvGrpSpPr>
        <p:grpSpPr>
          <a:xfrm>
            <a:off x="6632442" y="5479631"/>
            <a:ext cx="3885203" cy="680059"/>
            <a:chOff x="3934437" y="5824669"/>
            <a:chExt cx="4406968" cy="77138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88291B-EDE6-0366-9DB9-B30E76D83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7756"/>
            <a:stretch/>
          </p:blipFill>
          <p:spPr>
            <a:xfrm>
              <a:off x="3934437" y="5824768"/>
              <a:ext cx="3401926" cy="77128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288C452-8341-E1B0-0011-98E36D3FF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5029" y="5824669"/>
              <a:ext cx="1016376" cy="771387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B656470D-F54E-01E6-19E1-72AC6D87F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114" y="3600768"/>
            <a:ext cx="2645168" cy="81030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50D765D-0B72-CE67-7788-BA09853E0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37" y="5540850"/>
            <a:ext cx="2699011" cy="81290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5AD598-0798-0FF6-0C6C-8262A0B33626}"/>
              </a:ext>
            </a:extLst>
          </p:cNvPr>
          <p:cNvSpPr/>
          <p:nvPr/>
        </p:nvSpPr>
        <p:spPr>
          <a:xfrm>
            <a:off x="3824287" y="5442883"/>
            <a:ext cx="8215837" cy="1135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FF91DC-A1F2-ECE8-B4DD-60407CB306EC}"/>
              </a:ext>
            </a:extLst>
          </p:cNvPr>
          <p:cNvGrpSpPr/>
          <p:nvPr/>
        </p:nvGrpSpPr>
        <p:grpSpPr>
          <a:xfrm>
            <a:off x="308662" y="3067479"/>
            <a:ext cx="3399113" cy="821488"/>
            <a:chOff x="308662" y="2916745"/>
            <a:chExt cx="3399113" cy="82148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02ABDF-97FB-FC5A-EE66-9881DACE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662" y="2916745"/>
              <a:ext cx="3110813" cy="82148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F1C0B5-20CF-8FEB-39BE-577EFA97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662" y="2916745"/>
              <a:ext cx="291113" cy="82148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90D818F-6E7F-2B72-6A40-39923E362947}"/>
              </a:ext>
            </a:extLst>
          </p:cNvPr>
          <p:cNvSpPr/>
          <p:nvPr/>
        </p:nvSpPr>
        <p:spPr>
          <a:xfrm>
            <a:off x="6619269" y="971729"/>
            <a:ext cx="5363069" cy="19610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F03387-2730-3E83-D241-B10A6B9699CC}"/>
              </a:ext>
            </a:extLst>
          </p:cNvPr>
          <p:cNvSpPr/>
          <p:nvPr/>
        </p:nvSpPr>
        <p:spPr>
          <a:xfrm>
            <a:off x="3824288" y="910696"/>
            <a:ext cx="8368237" cy="38302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B50C4B-6239-FC01-C0A0-778D05A13A3C}"/>
              </a:ext>
            </a:extLst>
          </p:cNvPr>
          <p:cNvSpPr txBox="1"/>
          <p:nvPr/>
        </p:nvSpPr>
        <p:spPr>
          <a:xfrm>
            <a:off x="5581614" y="5437407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MessageButton</a:t>
            </a:r>
          </a:p>
        </p:txBody>
      </p:sp>
    </p:spTree>
    <p:extLst>
      <p:ext uri="{BB962C8B-B14F-4D97-AF65-F5344CB8AC3E}">
        <p14:creationId xmlns:p14="http://schemas.microsoft.com/office/powerpoint/2010/main" val="300988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Handler &amp; Looper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5CC85B7-4202-57D9-C5B0-CF179EB9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210" y="1094868"/>
            <a:ext cx="4023839" cy="29887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A17CCA-DE49-FD27-0A17-75BDCCFA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1094868"/>
            <a:ext cx="4648200" cy="2993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D1AE8C-CE57-83E7-2B83-DBCA1A793EE8}"/>
              </a:ext>
            </a:extLst>
          </p:cNvPr>
          <p:cNvSpPr txBox="1"/>
          <p:nvPr/>
        </p:nvSpPr>
        <p:spPr>
          <a:xfrm>
            <a:off x="25946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191B2-0D4D-E252-5B2A-C2FBD9B618A5}"/>
              </a:ext>
            </a:extLst>
          </p:cNvPr>
          <p:cNvSpPr txBox="1"/>
          <p:nvPr/>
        </p:nvSpPr>
        <p:spPr>
          <a:xfrm>
            <a:off x="5520210" y="794741"/>
            <a:ext cx="111849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ErrorButton2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1439E-4C37-6AF7-B190-2DBC1E79AEBB}"/>
              </a:ext>
            </a:extLst>
          </p:cNvPr>
          <p:cNvSpPr txBox="1"/>
          <p:nvPr/>
        </p:nvSpPr>
        <p:spPr>
          <a:xfrm>
            <a:off x="311150" y="4095082"/>
            <a:ext cx="44323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내부에서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시도하기에 에러 발생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8F16-0AFA-CF53-DE49-0B0EEFE2D37E}"/>
              </a:ext>
            </a:extLst>
          </p:cNvPr>
          <p:cNvSpPr txBox="1"/>
          <p:nvPr/>
        </p:nvSpPr>
        <p:spPr>
          <a:xfrm>
            <a:off x="5520210" y="4095082"/>
            <a:ext cx="4432300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Worker thread </a:t>
            </a:r>
            <a:r>
              <a:rPr lang="ko-KR" altLang="en-US" sz="1000" dirty="0"/>
              <a:t>내에서 </a:t>
            </a:r>
            <a:r>
              <a:rPr lang="en-US" altLang="ko-KR" sz="1000" dirty="0"/>
              <a:t>handler </a:t>
            </a:r>
            <a:r>
              <a:rPr lang="ko-KR" altLang="en-US" sz="1000" dirty="0"/>
              <a:t>생성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해당 </a:t>
            </a:r>
            <a:r>
              <a:rPr lang="en-US" altLang="ko-KR" sz="1000" dirty="0"/>
              <a:t>handler</a:t>
            </a:r>
            <a:r>
              <a:rPr lang="ko-KR" altLang="en-US" sz="1000" dirty="0"/>
              <a:t>의 </a:t>
            </a:r>
            <a:r>
              <a:rPr lang="en-US" altLang="ko-KR" sz="1000" dirty="0"/>
              <a:t>post( )</a:t>
            </a:r>
            <a:r>
              <a:rPr lang="ko-KR" altLang="en-US" sz="1000" dirty="0"/>
              <a:t>를 통해서 실행된 </a:t>
            </a:r>
            <a:r>
              <a:rPr lang="en-US" altLang="ko-KR" sz="1000" dirty="0"/>
              <a:t>run( )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 시도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결론적으로 </a:t>
            </a:r>
            <a:r>
              <a:rPr lang="en-US" altLang="ko-KR" sz="1000" dirty="0"/>
              <a:t>worker thread</a:t>
            </a:r>
            <a:r>
              <a:rPr lang="ko-KR" altLang="en-US" sz="1000" dirty="0"/>
              <a:t>에서 </a:t>
            </a:r>
            <a:r>
              <a:rPr lang="en-US" altLang="ko-KR" sz="1000" dirty="0"/>
              <a:t>UI </a:t>
            </a:r>
            <a:r>
              <a:rPr lang="ko-KR" altLang="en-US" sz="1000" dirty="0"/>
              <a:t>처리를 시도하는 것과 동일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000" dirty="0"/>
              <a:t>에러 발생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CCF2FE-D6FC-58D9-4798-30B4FA394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504" y="1094868"/>
            <a:ext cx="2800741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35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AsyncTask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AF957D26-F75D-5010-9013-785EA8C8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40" y="763275"/>
            <a:ext cx="1921240" cy="127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7C0172-A37E-CF0E-EB03-957378465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48" y="4480919"/>
            <a:ext cx="2888439" cy="21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8BD5B-0D7E-A5FF-54C0-B4AA0C88E8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017"/>
          <a:stretch/>
        </p:blipFill>
        <p:spPr>
          <a:xfrm>
            <a:off x="5450713" y="1727103"/>
            <a:ext cx="2777812" cy="4853898"/>
          </a:xfrm>
          <a:prstGeom prst="rect">
            <a:avLst/>
          </a:prstGeom>
        </p:spPr>
      </p:pic>
      <p:pic>
        <p:nvPicPr>
          <p:cNvPr id="12" name="Screen_recording_20240618_170230">
            <a:hlinkClick r:id="" action="ppaction://media"/>
            <a:extLst>
              <a:ext uri="{FF2B5EF4-FFF2-40B4-BE49-F238E27FC236}">
                <a16:creationId xmlns:a16="http://schemas.microsoft.com/office/drawing/2014/main" id="{95EEBE69-D1D5-2347-ACB1-9FB098A7A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75069" y="750289"/>
            <a:ext cx="1455552" cy="2911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0E10F-91A9-7126-8FE6-2102F1072A9E}"/>
              </a:ext>
            </a:extLst>
          </p:cNvPr>
          <p:cNvSpPr txBox="1"/>
          <p:nvPr/>
        </p:nvSpPr>
        <p:spPr>
          <a:xfrm>
            <a:off x="8228525" y="3334682"/>
            <a:ext cx="2077525" cy="991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doInBackground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 thread</a:t>
            </a:r>
            <a:r>
              <a:rPr lang="ko-KR" altLang="en-US" sz="800" dirty="0"/>
              <a:t>에서의 동작 수행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Thread </a:t>
            </a:r>
            <a:r>
              <a:rPr lang="ko-KR" altLang="en-US" sz="800" dirty="0"/>
              <a:t>도중 </a:t>
            </a:r>
            <a:r>
              <a:rPr lang="en-US" altLang="ko-KR" sz="800" dirty="0"/>
              <a:t>UI </a:t>
            </a:r>
            <a:r>
              <a:rPr lang="ko-KR" altLang="en-US" sz="800" dirty="0"/>
              <a:t>작업이 필요한 경우</a:t>
            </a:r>
            <a:r>
              <a:rPr lang="en-US" altLang="ko-KR" sz="800" dirty="0"/>
              <a:t>, publishProgress – onProgressUpdate methods</a:t>
            </a:r>
            <a:r>
              <a:rPr lang="ko-KR" altLang="en-US" sz="800" dirty="0"/>
              <a:t>를 통해 </a:t>
            </a:r>
            <a:r>
              <a:rPr lang="en-US" altLang="ko-KR" sz="800" dirty="0"/>
              <a:t>UI</a:t>
            </a:r>
            <a:r>
              <a:rPr lang="ko-KR" altLang="en-US" sz="800" dirty="0"/>
              <a:t>에 작업</a:t>
            </a:r>
            <a:endParaRPr lang="en-US" altLang="ko-KR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17733-2E0A-8F47-2F97-3E85C416F0B0}"/>
              </a:ext>
            </a:extLst>
          </p:cNvPr>
          <p:cNvSpPr/>
          <p:nvPr/>
        </p:nvSpPr>
        <p:spPr>
          <a:xfrm>
            <a:off x="5738942" y="3607639"/>
            <a:ext cx="1897727" cy="10811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4EB9C3-49C5-4347-ED9C-82DD347530F1}"/>
              </a:ext>
            </a:extLst>
          </p:cNvPr>
          <p:cNvCxnSpPr>
            <a:cxnSpLocks/>
          </p:cNvCxnSpPr>
          <p:nvPr/>
        </p:nvCxnSpPr>
        <p:spPr>
          <a:xfrm>
            <a:off x="7636669" y="3786103"/>
            <a:ext cx="591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21100F-A1CE-FB71-1114-F45D85A4D355}"/>
              </a:ext>
            </a:extLst>
          </p:cNvPr>
          <p:cNvSpPr txBox="1"/>
          <p:nvPr/>
        </p:nvSpPr>
        <p:spPr>
          <a:xfrm>
            <a:off x="8237908" y="4621125"/>
            <a:ext cx="358247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onProgressUpdate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doInBackground method </a:t>
            </a:r>
            <a:r>
              <a:rPr lang="ko-KR" altLang="en-US" sz="800" dirty="0"/>
              <a:t>내부의 </a:t>
            </a:r>
            <a:r>
              <a:rPr lang="en-US" altLang="ko-KR" sz="800" dirty="0"/>
              <a:t>publishProgress method</a:t>
            </a:r>
            <a:r>
              <a:rPr lang="ko-KR" altLang="en-US" sz="800" dirty="0"/>
              <a:t>를 호출하면 </a:t>
            </a:r>
            <a:r>
              <a:rPr lang="en-US" altLang="ko-KR" sz="800" b="1" dirty="0">
                <a:solidFill>
                  <a:srgbClr val="FF0000"/>
                </a:solidFill>
              </a:rPr>
              <a:t>main thread</a:t>
            </a:r>
            <a:r>
              <a:rPr lang="ko-KR" altLang="en-US" sz="800" b="1" dirty="0">
                <a:solidFill>
                  <a:srgbClr val="FF0000"/>
                </a:solidFill>
              </a:rPr>
              <a:t>에서 호출되는 </a:t>
            </a:r>
            <a:r>
              <a:rPr lang="en-US" altLang="ko-KR" sz="800" b="1" dirty="0">
                <a:solidFill>
                  <a:srgbClr val="FF0000"/>
                </a:solidFill>
              </a:rPr>
              <a:t>callback method (UI </a:t>
            </a:r>
            <a:r>
              <a:rPr lang="ko-KR" altLang="en-US" sz="800" b="1" dirty="0">
                <a:solidFill>
                  <a:srgbClr val="FF0000"/>
                </a:solidFill>
              </a:rPr>
              <a:t>제어</a:t>
            </a:r>
            <a:r>
              <a:rPr lang="en-US" altLang="ko-KR" sz="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B66E01-A09A-B5D2-9657-5187855E00AF}"/>
              </a:ext>
            </a:extLst>
          </p:cNvPr>
          <p:cNvSpPr/>
          <p:nvPr/>
        </p:nvSpPr>
        <p:spPr>
          <a:xfrm>
            <a:off x="5738942" y="4889569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7A179B-365E-B94C-3563-E3A1DA402DD7}"/>
              </a:ext>
            </a:extLst>
          </p:cNvPr>
          <p:cNvCxnSpPr>
            <a:cxnSpLocks/>
          </p:cNvCxnSpPr>
          <p:nvPr/>
        </p:nvCxnSpPr>
        <p:spPr>
          <a:xfrm>
            <a:off x="7915275" y="5068033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57B2DF-D262-0EE3-4799-7E40A33F35C4}"/>
              </a:ext>
            </a:extLst>
          </p:cNvPr>
          <p:cNvSpPr txBox="1"/>
          <p:nvPr/>
        </p:nvSpPr>
        <p:spPr>
          <a:xfrm>
            <a:off x="8228525" y="5400052"/>
            <a:ext cx="2674425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onPreExecute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작업이 실행되기 직전에 초기화 과정 수행</a:t>
            </a:r>
            <a:endParaRPr lang="en-US" altLang="ko-KR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4D2D20-0FC3-8E37-9A8D-C48C9DB8D58A}"/>
              </a:ext>
            </a:extLst>
          </p:cNvPr>
          <p:cNvSpPr/>
          <p:nvPr/>
        </p:nvSpPr>
        <p:spPr>
          <a:xfrm>
            <a:off x="5738942" y="5469036"/>
            <a:ext cx="2176333" cy="4881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B7212BB-60D5-C1D8-27C9-2A6306E3974F}"/>
              </a:ext>
            </a:extLst>
          </p:cNvPr>
          <p:cNvCxnSpPr>
            <a:cxnSpLocks/>
          </p:cNvCxnSpPr>
          <p:nvPr/>
        </p:nvCxnSpPr>
        <p:spPr>
          <a:xfrm>
            <a:off x="7915275" y="5647500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CD9DFC2-BB52-1E28-1446-64A15EC8D3E3}"/>
              </a:ext>
            </a:extLst>
          </p:cNvPr>
          <p:cNvSpPr txBox="1"/>
          <p:nvPr/>
        </p:nvSpPr>
        <p:spPr>
          <a:xfrm>
            <a:off x="8228525" y="5950033"/>
            <a:ext cx="2674425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onPostExecute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Background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의 모든 실행이 완료되면 호출</a:t>
            </a:r>
            <a:br>
              <a:rPr lang="en-US" altLang="ko-KR" sz="800" dirty="0"/>
            </a:br>
            <a:r>
              <a:rPr lang="en-US" altLang="ko-KR" sz="800" dirty="0"/>
              <a:t>(doInBackground</a:t>
            </a:r>
            <a:r>
              <a:rPr lang="ko-KR" altLang="en-US" sz="800" dirty="0"/>
              <a:t>의 </a:t>
            </a:r>
            <a:r>
              <a:rPr lang="en-US" altLang="ko-KR" sz="800" dirty="0"/>
              <a:t>return </a:t>
            </a:r>
            <a:r>
              <a:rPr lang="ko-KR" altLang="en-US" sz="800" dirty="0"/>
              <a:t>값을 </a:t>
            </a:r>
            <a:r>
              <a:rPr lang="en-US" altLang="ko-KR" sz="800" dirty="0"/>
              <a:t>parameter</a:t>
            </a:r>
            <a:r>
              <a:rPr lang="ko-KR" altLang="en-US" sz="800" dirty="0"/>
              <a:t>로 받음</a:t>
            </a:r>
            <a:r>
              <a:rPr lang="en-US" altLang="ko-KR" sz="800" dirty="0"/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DA64A7-D2D4-36C6-C7E0-9084F8CF14AB}"/>
              </a:ext>
            </a:extLst>
          </p:cNvPr>
          <p:cNvSpPr/>
          <p:nvPr/>
        </p:nvSpPr>
        <p:spPr>
          <a:xfrm>
            <a:off x="5738942" y="6163540"/>
            <a:ext cx="2176333" cy="3826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0F2D44E-82E1-32D8-7269-DFB19973CD2E}"/>
              </a:ext>
            </a:extLst>
          </p:cNvPr>
          <p:cNvCxnSpPr>
            <a:cxnSpLocks/>
          </p:cNvCxnSpPr>
          <p:nvPr/>
        </p:nvCxnSpPr>
        <p:spPr>
          <a:xfrm>
            <a:off x="7915275" y="6332479"/>
            <a:ext cx="313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FD5EA7F-B1DC-168C-7C78-F0A9D6F0594A}"/>
              </a:ext>
            </a:extLst>
          </p:cNvPr>
          <p:cNvCxnSpPr>
            <a:cxnSpLocks/>
          </p:cNvCxnSpPr>
          <p:nvPr/>
        </p:nvCxnSpPr>
        <p:spPr>
          <a:xfrm>
            <a:off x="6022976" y="4394909"/>
            <a:ext cx="12064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A3C60EA-99A2-0CE1-6532-9675608EFDB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91300" y="4394909"/>
            <a:ext cx="235809" cy="4946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6B165ED-70AF-A662-6159-B8E01E7A9056}"/>
              </a:ext>
            </a:extLst>
          </p:cNvPr>
          <p:cNvSpPr txBox="1"/>
          <p:nvPr/>
        </p:nvSpPr>
        <p:spPr>
          <a:xfrm>
            <a:off x="268990" y="763275"/>
            <a:ext cx="3035179" cy="436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Deprecated</a:t>
            </a:r>
            <a:r>
              <a:rPr lang="ko-KR" altLang="en-US" sz="1000" b="1" dirty="0">
                <a:solidFill>
                  <a:srgbClr val="212529"/>
                </a:solidFill>
                <a:latin typeface="-apple-system"/>
              </a:rPr>
              <a:t>된 이유 </a:t>
            </a:r>
            <a:r>
              <a:rPr lang="en-US" altLang="ko-KR" sz="1000" b="1" dirty="0">
                <a:solidFill>
                  <a:srgbClr val="212529"/>
                </a:solidFill>
                <a:latin typeface="-apple-system"/>
              </a:rPr>
              <a:t>(Android 11 ~ )</a:t>
            </a: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사용성 문제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오직 한 번만 실행되어 재사용이 불가능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UI Thread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상에서만 호출 가능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시스템 결함</a:t>
            </a:r>
            <a:endParaRPr lang="en-US" altLang="ko-KR" sz="8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Memory Leak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실행 도중에 화면이 회전되면 기존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조차 메모리에서 해제되지 않음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순차적인 실행으로 속도 저하 발생</a:t>
            </a:r>
            <a:endParaRPr lang="en-US" altLang="ko-KR" sz="800" b="1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Fragment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에서의 버그</a:t>
            </a:r>
            <a:b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Fragment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에서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AsyncTask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실행하고 뒤로가기 키를 통해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종료하면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, Activity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와 분리되어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getContext( ), getActivity( )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등이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null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을 반환 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-&gt; NullPointerException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 발생</a:t>
            </a: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예외처리 </a:t>
            </a:r>
            <a: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  <a:t>method </a:t>
            </a: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없음</a:t>
            </a:r>
            <a:br>
              <a:rPr lang="en-US" altLang="ko-KR" sz="800" b="1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취소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를 제외한 예외처리 </a:t>
            </a:r>
            <a:r>
              <a:rPr lang="en-US" altLang="ko-KR" sz="800" b="0" i="0" dirty="0">
                <a:solidFill>
                  <a:srgbClr val="212529"/>
                </a:solidFill>
                <a:effectLst/>
                <a:latin typeface="-apple-system"/>
              </a:rPr>
              <a:t>method</a:t>
            </a:r>
            <a:r>
              <a:rPr lang="ko-KR" altLang="en-US" sz="800" b="0" i="0" dirty="0">
                <a:solidFill>
                  <a:srgbClr val="212529"/>
                </a:solidFill>
                <a:effectLst/>
                <a:latin typeface="-apple-system"/>
              </a:rPr>
              <a:t>가 없음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800" b="1" i="0" dirty="0">
                <a:solidFill>
                  <a:srgbClr val="212529"/>
                </a:solidFill>
                <a:effectLst/>
                <a:latin typeface="-apple-system"/>
              </a:rPr>
              <a:t>여러 </a:t>
            </a:r>
            <a:r>
              <a:rPr lang="en-US" altLang="ko-KR" sz="800" b="1" dirty="0">
                <a:solidFill>
                  <a:srgbClr val="212529"/>
                </a:solidFill>
                <a:latin typeface="-apple-system"/>
              </a:rPr>
              <a:t>AsyncTask </a:t>
            </a:r>
            <a:r>
              <a:rPr lang="ko-KR" altLang="en-US" sz="800" b="1" dirty="0">
                <a:solidFill>
                  <a:srgbClr val="212529"/>
                </a:solidFill>
                <a:latin typeface="-apple-system"/>
              </a:rPr>
              <a:t>사이의 실행 순서 보장 불가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: Android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버전이 올라가면서</a:t>
            </a:r>
            <a:r>
              <a:rPr lang="en-US" altLang="ko-KR" sz="8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기본 동작이 순차 실행으로</a:t>
            </a:r>
            <a:br>
              <a:rPr lang="en-US" altLang="ko-KR" sz="800" dirty="0">
                <a:solidFill>
                  <a:srgbClr val="212529"/>
                </a:solidFill>
                <a:latin typeface="-apple-system"/>
              </a:rPr>
            </a:br>
            <a:r>
              <a:rPr lang="ko-KR" altLang="en-US" sz="800" dirty="0">
                <a:solidFill>
                  <a:srgbClr val="212529"/>
                </a:solidFill>
                <a:latin typeface="-apple-system"/>
              </a:rPr>
              <a:t>변경됨에 따라 버전에 따른 일관되지 않은 동작 발생 가능</a:t>
            </a: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704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runOnUiThread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273589" y="6581001"/>
            <a:ext cx="91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Ch13</a:t>
            </a:r>
            <a:endParaRPr lang="ko-KR" altLang="en-US" sz="12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F87C0-83F4-83A3-8776-14EFE4F1E2E5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1">
            <a:extLst>
              <a:ext uri="{FF2B5EF4-FFF2-40B4-BE49-F238E27FC236}">
                <a16:creationId xmlns:a16="http://schemas.microsoft.com/office/drawing/2014/main" id="{BC6DA0DA-7C47-CBFA-95A9-61B557D20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1059444"/>
            <a:ext cx="3203567" cy="4516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BB46AC-5CAC-59BF-96CF-442F7AF1D2DC}"/>
              </a:ext>
            </a:extLst>
          </p:cNvPr>
          <p:cNvSpPr txBox="1"/>
          <p:nvPr/>
        </p:nvSpPr>
        <p:spPr>
          <a:xfrm>
            <a:off x="1203088" y="5681630"/>
            <a:ext cx="231162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Handler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/>
              <a:t>View.post(Runnable)</a:t>
            </a:r>
            <a:r>
              <a:rPr lang="ko-KR" altLang="en-US" sz="800" dirty="0"/>
              <a:t>을 사용하여 </a:t>
            </a:r>
            <a:r>
              <a:rPr lang="en-US" altLang="ko-KR" sz="800" dirty="0"/>
              <a:t>main</a:t>
            </a:r>
            <a:r>
              <a:rPr lang="ko-KR" altLang="en-US" sz="800" dirty="0"/>
              <a:t> </a:t>
            </a:r>
            <a:r>
              <a:rPr lang="en-US" altLang="ko-KR" sz="800" dirty="0"/>
              <a:t>thread</a:t>
            </a:r>
            <a:r>
              <a:rPr lang="ko-KR" altLang="en-US" sz="800" dirty="0"/>
              <a:t>에서 동작하도록 스케줄링</a:t>
            </a:r>
            <a:endParaRPr lang="en-US" altLang="ko-KR" sz="800" dirty="0"/>
          </a:p>
        </p:txBody>
      </p:sp>
      <p:cxnSp>
        <p:nvCxnSpPr>
          <p:cNvPr id="6" name="직선 연결선 2">
            <a:extLst>
              <a:ext uri="{FF2B5EF4-FFF2-40B4-BE49-F238E27FC236}">
                <a16:creationId xmlns:a16="http://schemas.microsoft.com/office/drawing/2014/main" id="{FA89E83A-0B49-5865-A4D6-242EF9235382}"/>
              </a:ext>
            </a:extLst>
          </p:cNvPr>
          <p:cNvCxnSpPr>
            <a:cxnSpLocks/>
          </p:cNvCxnSpPr>
          <p:nvPr/>
        </p:nvCxnSpPr>
        <p:spPr>
          <a:xfrm flipV="1">
            <a:off x="1365514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3">
            <a:extLst>
              <a:ext uri="{FF2B5EF4-FFF2-40B4-BE49-F238E27FC236}">
                <a16:creationId xmlns:a16="http://schemas.microsoft.com/office/drawing/2014/main" id="{9EBF852D-1F96-F2CE-1C9B-E2B9903F6C55}"/>
              </a:ext>
            </a:extLst>
          </p:cNvPr>
          <p:cNvSpPr/>
          <p:nvPr/>
        </p:nvSpPr>
        <p:spPr>
          <a:xfrm>
            <a:off x="1203088" y="4151637"/>
            <a:ext cx="2258155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0A23F-279F-55E7-2590-29FE7168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458" y="1062181"/>
            <a:ext cx="3283663" cy="4514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2B0DE-36EE-D81D-53DE-5A20A1707CDE}"/>
              </a:ext>
            </a:extLst>
          </p:cNvPr>
          <p:cNvSpPr txBox="1"/>
          <p:nvPr/>
        </p:nvSpPr>
        <p:spPr>
          <a:xfrm>
            <a:off x="4924357" y="5681630"/>
            <a:ext cx="2283761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- </a:t>
            </a:r>
            <a:r>
              <a:rPr lang="ko-KR" altLang="en-US" sz="800" dirty="0"/>
              <a:t>현재 </a:t>
            </a:r>
            <a:r>
              <a:rPr lang="en-US" altLang="ko-KR" sz="800" dirty="0"/>
              <a:t>thread</a:t>
            </a:r>
            <a:r>
              <a:rPr lang="ko-KR" altLang="en-US" sz="800" dirty="0"/>
              <a:t>가 </a:t>
            </a:r>
            <a:r>
              <a:rPr lang="en-US" altLang="ko-KR" sz="800" dirty="0"/>
              <a:t>main thread</a:t>
            </a:r>
            <a:r>
              <a:rPr lang="ko-KR" altLang="en-US" sz="800" dirty="0"/>
              <a:t>가 아니므로</a:t>
            </a:r>
            <a:r>
              <a:rPr lang="en-US" altLang="ko-KR" sz="8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Handler.post</a:t>
            </a:r>
            <a:r>
              <a:rPr lang="ko-KR" altLang="en-US" sz="800" dirty="0"/>
              <a:t>와 동일하게 동작</a:t>
            </a:r>
            <a:endParaRPr lang="en-US" altLang="ko-KR" sz="800" dirty="0"/>
          </a:p>
        </p:txBody>
      </p:sp>
      <p:cxnSp>
        <p:nvCxnSpPr>
          <p:cNvPr id="17" name="직선 연결선 2">
            <a:extLst>
              <a:ext uri="{FF2B5EF4-FFF2-40B4-BE49-F238E27FC236}">
                <a16:creationId xmlns:a16="http://schemas.microsoft.com/office/drawing/2014/main" id="{4691EEA8-0E88-59FC-AE8D-E6E6B9183208}"/>
              </a:ext>
            </a:extLst>
          </p:cNvPr>
          <p:cNvCxnSpPr>
            <a:cxnSpLocks/>
          </p:cNvCxnSpPr>
          <p:nvPr/>
        </p:nvCxnSpPr>
        <p:spPr>
          <a:xfrm flipV="1">
            <a:off x="5022731" y="4978086"/>
            <a:ext cx="0" cy="701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A34CA53D-DACA-F529-D311-0A9D09D4778C}"/>
              </a:ext>
            </a:extLst>
          </p:cNvPr>
          <p:cNvSpPr/>
          <p:nvPr/>
        </p:nvSpPr>
        <p:spPr>
          <a:xfrm>
            <a:off x="4860305" y="4151637"/>
            <a:ext cx="2347816" cy="812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Screen_recording_20240610_073212">
            <a:hlinkClick r:id="" action="ppaction://media"/>
            <a:extLst>
              <a:ext uri="{FF2B5EF4-FFF2-40B4-BE49-F238E27FC236}">
                <a16:creationId xmlns:a16="http://schemas.microsoft.com/office/drawing/2014/main" id="{7692DE88-B019-734D-1B7B-5997D378B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0255" y="1066738"/>
            <a:ext cx="2179969" cy="387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F43B31-3A65-77BE-9C25-22A38263A512}"/>
              </a:ext>
            </a:extLst>
          </p:cNvPr>
          <p:cNvSpPr txBox="1"/>
          <p:nvPr/>
        </p:nvSpPr>
        <p:spPr>
          <a:xfrm>
            <a:off x="311150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Handler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05666-A080-276A-D052-92122EF973D7}"/>
              </a:ext>
            </a:extLst>
          </p:cNvPr>
          <p:cNvSpPr txBox="1"/>
          <p:nvPr/>
        </p:nvSpPr>
        <p:spPr>
          <a:xfrm>
            <a:off x="3924458" y="773324"/>
            <a:ext cx="224757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22054-9B09-C5AC-8904-C4137BB39CE0}"/>
              </a:ext>
            </a:extLst>
          </p:cNvPr>
          <p:cNvSpPr txBox="1"/>
          <p:nvPr/>
        </p:nvSpPr>
        <p:spPr>
          <a:xfrm>
            <a:off x="7261312" y="1066738"/>
            <a:ext cx="2505752" cy="14475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runOnUiThread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현재 </a:t>
            </a:r>
            <a:r>
              <a:rPr lang="en-US" altLang="ko-KR" sz="1000" dirty="0"/>
              <a:t>thread</a:t>
            </a:r>
            <a:r>
              <a:rPr lang="ko-KR" altLang="en-US" sz="1000" dirty="0"/>
              <a:t>가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이면 </a:t>
            </a:r>
            <a:r>
              <a:rPr lang="en-US" altLang="ko-KR" sz="1000" dirty="0"/>
              <a:t>Runnable </a:t>
            </a:r>
            <a:r>
              <a:rPr lang="ko-KR" altLang="en-US" sz="1000" dirty="0"/>
              <a:t>객체의 </a:t>
            </a:r>
            <a:r>
              <a:rPr lang="en-US" altLang="ko-KR" sz="1000" dirty="0"/>
              <a:t>run( ) method</a:t>
            </a:r>
            <a:r>
              <a:rPr lang="ko-KR" altLang="en-US" sz="1000" dirty="0"/>
              <a:t>를 직접 실행하고 아니라면 </a:t>
            </a:r>
            <a:r>
              <a:rPr lang="en-US" altLang="ko-KR" sz="1000" dirty="0"/>
              <a:t>Handler</a:t>
            </a:r>
            <a:r>
              <a:rPr lang="ko-KR" altLang="en-US" sz="1000" dirty="0"/>
              <a:t>에게 </a:t>
            </a:r>
            <a:r>
              <a:rPr lang="en-US" altLang="ko-KR" sz="1000" dirty="0"/>
              <a:t>post( ) method</a:t>
            </a:r>
            <a:r>
              <a:rPr lang="ko-KR" altLang="en-US" sz="1000" dirty="0"/>
              <a:t>를 통하여 </a:t>
            </a:r>
            <a:r>
              <a:rPr lang="en-US" altLang="ko-KR" sz="1000" dirty="0"/>
              <a:t>main thread</a:t>
            </a:r>
            <a:r>
              <a:rPr lang="ko-KR" altLang="en-US" sz="1000" dirty="0"/>
              <a:t>로 </a:t>
            </a:r>
            <a:r>
              <a:rPr lang="en-US" altLang="ko-KR" sz="1000" dirty="0"/>
              <a:t>event </a:t>
            </a:r>
            <a:r>
              <a:rPr lang="ko-KR" altLang="en-US" sz="1000" dirty="0"/>
              <a:t>전달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93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센서 </a:t>
            </a:r>
            <a:r>
              <a:rPr lang="en-US" altLang="ko-KR" sz="1500" dirty="0"/>
              <a:t>(Sensor)</a:t>
            </a:r>
            <a:endParaRPr lang="ko-KR" altLang="en-US" sz="15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6443C-6AD1-F8BC-A3F9-6912A68B8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3"/>
          <a:stretch/>
        </p:blipFill>
        <p:spPr>
          <a:xfrm>
            <a:off x="10260850" y="1167157"/>
            <a:ext cx="1620000" cy="259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A9876-9047-46D1-982C-280C9243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433" y="1167157"/>
            <a:ext cx="3534250" cy="2499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9D901D-E25D-1D30-8502-3F06AF7361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0"/>
          <a:stretch/>
        </p:blipFill>
        <p:spPr>
          <a:xfrm>
            <a:off x="10260850" y="3736005"/>
            <a:ext cx="1620000" cy="2654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088D42-6966-33C5-5BD1-34BFBAF2D62C}"/>
              </a:ext>
            </a:extLst>
          </p:cNvPr>
          <p:cNvSpPr txBox="1"/>
          <p:nvPr/>
        </p:nvSpPr>
        <p:spPr>
          <a:xfrm>
            <a:off x="311150" y="927082"/>
            <a:ext cx="4658883" cy="191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Android</a:t>
            </a:r>
            <a:r>
              <a:rPr lang="ko-KR" altLang="en-US" sz="1200" dirty="0"/>
              <a:t>에서 제공하는 센서 종류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움직임 감지 센서</a:t>
            </a:r>
            <a:r>
              <a:rPr lang="en-US" altLang="ko-KR" sz="1000" b="1" dirty="0"/>
              <a:t>: </a:t>
            </a:r>
            <a:r>
              <a:rPr lang="en-US" altLang="ko-KR" sz="1000" dirty="0"/>
              <a:t>3</a:t>
            </a:r>
            <a:r>
              <a:rPr lang="ko-KR" altLang="en-US" sz="1000" dirty="0"/>
              <a:t>축을 따라 가속력과 회전력을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가속도계</a:t>
            </a:r>
            <a:r>
              <a:rPr lang="en-US" altLang="ko-KR" sz="1000" dirty="0"/>
              <a:t>, </a:t>
            </a:r>
            <a:r>
              <a:rPr lang="ko-KR" altLang="en-US" sz="1000" dirty="0"/>
              <a:t>중력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자이로스코프</a:t>
            </a:r>
            <a:r>
              <a:rPr lang="en-US" altLang="ko-KR" sz="1000" dirty="0"/>
              <a:t>, </a:t>
            </a:r>
            <a:r>
              <a:rPr lang="ko-KR" altLang="en-US" sz="1000" dirty="0"/>
              <a:t>회전 벡터 센서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환경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주변 기온</a:t>
            </a:r>
            <a:r>
              <a:rPr lang="en-US" altLang="ko-KR" sz="1000" dirty="0"/>
              <a:t>, </a:t>
            </a:r>
            <a:r>
              <a:rPr lang="ko-KR" altLang="en-US" sz="1000" dirty="0"/>
              <a:t>압력</a:t>
            </a:r>
            <a:r>
              <a:rPr lang="en-US" altLang="ko-KR" sz="1000" dirty="0"/>
              <a:t>, </a:t>
            </a:r>
            <a:r>
              <a:rPr lang="ko-KR" altLang="en-US" sz="1000" dirty="0"/>
              <a:t>조도</a:t>
            </a:r>
            <a:r>
              <a:rPr lang="en-US" altLang="ko-KR" sz="1000" dirty="0"/>
              <a:t>, </a:t>
            </a:r>
            <a:r>
              <a:rPr lang="ko-KR" altLang="en-US" sz="1000" dirty="0"/>
              <a:t>습도와 같은 다양한 환경 매개변수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기압계</a:t>
            </a:r>
            <a:r>
              <a:rPr lang="en-US" altLang="ko-KR" sz="1000" dirty="0"/>
              <a:t>, </a:t>
            </a:r>
            <a:r>
              <a:rPr lang="ko-KR" altLang="en-US" sz="1000" dirty="0"/>
              <a:t>광도계</a:t>
            </a:r>
            <a:r>
              <a:rPr lang="en-US" altLang="ko-KR" sz="1000" dirty="0"/>
              <a:t>, </a:t>
            </a:r>
            <a:r>
              <a:rPr lang="ko-KR" altLang="en-US" sz="1000" dirty="0"/>
              <a:t>온도계 포함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ko-KR" altLang="en-US" sz="1000" b="1" dirty="0"/>
              <a:t>위치 센서</a:t>
            </a:r>
            <a:r>
              <a:rPr lang="en-US" altLang="ko-KR" sz="1000" b="1" dirty="0"/>
              <a:t>: </a:t>
            </a:r>
            <a:r>
              <a:rPr lang="ko-KR" altLang="en-US" sz="1000" dirty="0"/>
              <a:t>기기의 물리적 위치를 측정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방향 센서</a:t>
            </a:r>
            <a:r>
              <a:rPr lang="en-US" altLang="ko-KR" sz="1000" dirty="0"/>
              <a:t>, </a:t>
            </a:r>
            <a:r>
              <a:rPr lang="ko-KR" altLang="en-US" sz="1000" dirty="0"/>
              <a:t>자기계 포함</a:t>
            </a:r>
            <a:r>
              <a:rPr lang="en-US" altLang="ko-KR" sz="1000" dirty="0"/>
              <a:t>)</a:t>
            </a:r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DF6E8FB3-0E93-8504-976A-A87CC3056D5C}"/>
              </a:ext>
            </a:extLst>
          </p:cNvPr>
          <p:cNvSpPr/>
          <p:nvPr/>
        </p:nvSpPr>
        <p:spPr>
          <a:xfrm>
            <a:off x="6772941" y="1912158"/>
            <a:ext cx="3227742" cy="2359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045C7-4C22-A5B6-D39F-331F9CFCBF57}"/>
              </a:ext>
            </a:extLst>
          </p:cNvPr>
          <p:cNvSpPr txBox="1"/>
          <p:nvPr/>
        </p:nvSpPr>
        <p:spPr>
          <a:xfrm>
            <a:off x="311150" y="3184045"/>
            <a:ext cx="5657850" cy="296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Sensor Framework</a:t>
            </a: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SensorManager Class</a:t>
            </a:r>
            <a:br>
              <a:rPr lang="en-US" altLang="ko-KR" sz="1000" dirty="0"/>
            </a:br>
            <a:r>
              <a:rPr lang="en-US" altLang="ko-KR" sz="1000" dirty="0"/>
              <a:t>- App</a:t>
            </a:r>
            <a:r>
              <a:rPr lang="ko-KR" altLang="en-US" sz="1000" dirty="0"/>
              <a:t>이 장치의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정보에 접근하기 위한 다양한 </a:t>
            </a:r>
            <a:r>
              <a:rPr lang="en-US" altLang="ko-KR" sz="1000" dirty="0"/>
              <a:t>API</a:t>
            </a:r>
            <a:r>
              <a:rPr lang="ko-KR" altLang="en-US" sz="1000" dirty="0"/>
              <a:t>들을 제공</a:t>
            </a:r>
            <a:br>
              <a:rPr lang="en-US" altLang="ko-KR" sz="1000" dirty="0"/>
            </a:br>
            <a:r>
              <a:rPr lang="en-US" altLang="ko-KR" sz="1000" dirty="0"/>
              <a:t>- SensorEventListener</a:t>
            </a:r>
            <a:r>
              <a:rPr lang="ko-KR" altLang="en-US" sz="1000" dirty="0"/>
              <a:t> 등록 및 등록 해제</a:t>
            </a:r>
            <a:r>
              <a:rPr lang="en-US" altLang="ko-KR" sz="1000" dirty="0"/>
              <a:t> </a:t>
            </a:r>
            <a:r>
              <a:rPr lang="ko-KR" altLang="en-US" sz="1000" dirty="0"/>
              <a:t>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 Class</a:t>
            </a:r>
            <a:br>
              <a:rPr lang="en-US" altLang="ko-KR" sz="1000" dirty="0"/>
            </a:br>
            <a:r>
              <a:rPr lang="en-US" altLang="ko-KR" sz="1000" dirty="0"/>
              <a:t>- </a:t>
            </a:r>
            <a:r>
              <a:rPr lang="ko-KR" altLang="en-US" sz="1000" dirty="0"/>
              <a:t>사용하고자 하는 특정 유형의 </a:t>
            </a:r>
            <a:r>
              <a:rPr lang="en-US" altLang="ko-KR" sz="1000" dirty="0"/>
              <a:t>Sensor instance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 Class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를 통해 발생하는 </a:t>
            </a:r>
            <a:r>
              <a:rPr lang="en-US" altLang="ko-KR" sz="1000" dirty="0"/>
              <a:t>event </a:t>
            </a:r>
            <a:r>
              <a:rPr lang="ko-KR" altLang="en-US" sz="1000" dirty="0"/>
              <a:t>정보를 </a:t>
            </a:r>
            <a:r>
              <a:rPr lang="en-US" altLang="ko-KR" sz="1000" dirty="0"/>
              <a:t>listener</a:t>
            </a:r>
            <a:r>
              <a:rPr lang="ko-KR" altLang="en-US" sz="1000" dirty="0"/>
              <a:t>로 전달하는 기능 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r>
              <a:rPr lang="en-US" altLang="ko-KR" sz="1000" b="1" dirty="0"/>
              <a:t>SensorEventListener Interface</a:t>
            </a:r>
            <a:br>
              <a:rPr lang="en-US" altLang="ko-KR" sz="1000" dirty="0"/>
            </a:br>
            <a:r>
              <a:rPr lang="en-US" altLang="ko-KR" sz="1000" dirty="0"/>
              <a:t>- Sensor</a:t>
            </a:r>
            <a:r>
              <a:rPr lang="ko-KR" altLang="en-US" sz="1000" dirty="0"/>
              <a:t>의 값이 변경되거나 </a:t>
            </a:r>
            <a:r>
              <a:rPr lang="en-US" altLang="ko-KR" sz="1000" dirty="0"/>
              <a:t>Sensor </a:t>
            </a:r>
            <a:r>
              <a:rPr lang="ko-KR" altLang="en-US" sz="1000" dirty="0"/>
              <a:t>정확도가 변경될 때 호출되는 </a:t>
            </a:r>
            <a:r>
              <a:rPr lang="en-US" altLang="ko-KR" sz="1000" dirty="0"/>
              <a:t>callback method </a:t>
            </a:r>
            <a:r>
              <a:rPr lang="ko-KR" altLang="en-US" sz="1000" dirty="0"/>
              <a:t>제공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Tx/>
              <a:buChar char="-"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230C5-C754-938F-1512-8CFB2A35265E}"/>
              </a:ext>
            </a:extLst>
          </p:cNvPr>
          <p:cNvSpPr txBox="1"/>
          <p:nvPr/>
        </p:nvSpPr>
        <p:spPr>
          <a:xfrm>
            <a:off x="0" y="6644993"/>
            <a:ext cx="3422650" cy="2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/>
              <a:t>Goldfish: Android Emulator</a:t>
            </a:r>
            <a:r>
              <a:rPr lang="ko-KR" altLang="en-US" sz="600" dirty="0"/>
              <a:t>의 가상 하드웨어 플랫폼 이름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42201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조도 센서 </a:t>
            </a:r>
            <a:r>
              <a:rPr lang="en-US" altLang="ko-KR" sz="1500" dirty="0"/>
              <a:t>&amp; </a:t>
            </a:r>
            <a:r>
              <a:rPr lang="ko-KR" altLang="en-US" sz="1500" dirty="0"/>
              <a:t>근접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5DE92-3540-FFA3-0468-F320E00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1" y="4056649"/>
            <a:ext cx="3263899" cy="2575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FB38D-C3FB-AA3C-FC13-DE907F0B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856105"/>
            <a:ext cx="1771650" cy="314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1ED5F-17FC-EB15-50A3-FFC84DBE2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09" y="856105"/>
            <a:ext cx="3528381" cy="52977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7708EA-CC3C-B64F-9284-830403C9D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15" y="856105"/>
            <a:ext cx="3175396" cy="246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0D18F0-0A70-2E63-18C0-A8F03AD26AD5}"/>
              </a:ext>
            </a:extLst>
          </p:cNvPr>
          <p:cNvSpPr/>
          <p:nvPr/>
        </p:nvSpPr>
        <p:spPr>
          <a:xfrm>
            <a:off x="2206653" y="4468902"/>
            <a:ext cx="2826543" cy="92224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DBC62-EDD2-FE7D-9766-7905449F13B7}"/>
              </a:ext>
            </a:extLst>
          </p:cNvPr>
          <p:cNvSpPr txBox="1"/>
          <p:nvPr/>
        </p:nvSpPr>
        <p:spPr>
          <a:xfrm>
            <a:off x="69850" y="2860308"/>
            <a:ext cx="1810859" cy="622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Sensor.TYPE_LIGHT:</a:t>
            </a:r>
            <a:r>
              <a:rPr lang="ko-KR" altLang="en-US" sz="800" dirty="0"/>
              <a:t> 조도 센서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Sensor.TYPE_PROXIMITY: </a:t>
            </a:r>
            <a:r>
              <a:rPr lang="ko-KR" altLang="en-US" sz="800" dirty="0"/>
              <a:t>근접 센서 </a:t>
            </a:r>
            <a:endParaRPr lang="en-US" altLang="ko-KR" sz="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0E2EC-D3EF-5981-895F-E7CBC394DE1A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8700611" y="1042017"/>
            <a:ext cx="1338739" cy="761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C08F6D-33D8-DADA-EDEC-CA6818A7AE7C}"/>
              </a:ext>
            </a:extLst>
          </p:cNvPr>
          <p:cNvSpPr/>
          <p:nvPr/>
        </p:nvSpPr>
        <p:spPr>
          <a:xfrm>
            <a:off x="5713333" y="985134"/>
            <a:ext cx="2987278" cy="16374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80E86-1D52-746E-C310-CB513468ED20}"/>
              </a:ext>
            </a:extLst>
          </p:cNvPr>
          <p:cNvSpPr txBox="1"/>
          <p:nvPr/>
        </p:nvSpPr>
        <p:spPr>
          <a:xfrm>
            <a:off x="239234" y="4468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AB6C82-74B5-CEAD-B079-8C2C361D58E4}"/>
              </a:ext>
            </a:extLst>
          </p:cNvPr>
          <p:cNvCxnSpPr>
            <a:cxnSpLocks/>
          </p:cNvCxnSpPr>
          <p:nvPr/>
        </p:nvCxnSpPr>
        <p:spPr>
          <a:xfrm>
            <a:off x="1880709" y="4595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B2C6F5-0C74-C380-1788-7CC7F2A502C9}"/>
              </a:ext>
            </a:extLst>
          </p:cNvPr>
          <p:cNvSpPr/>
          <p:nvPr/>
        </p:nvSpPr>
        <p:spPr>
          <a:xfrm>
            <a:off x="5713333" y="2854364"/>
            <a:ext cx="2987278" cy="352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DA7C4F-0BD1-0794-ADEE-E697F8E9DF77}"/>
              </a:ext>
            </a:extLst>
          </p:cNvPr>
          <p:cNvSpPr/>
          <p:nvPr/>
        </p:nvSpPr>
        <p:spPr>
          <a:xfrm>
            <a:off x="2209144" y="2867064"/>
            <a:ext cx="2987278" cy="2484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380A50-1AB8-C0FB-BA8A-13EE083517F3}"/>
              </a:ext>
            </a:extLst>
          </p:cNvPr>
          <p:cNvCxnSpPr>
            <a:cxnSpLocks/>
          </p:cNvCxnSpPr>
          <p:nvPr/>
        </p:nvCxnSpPr>
        <p:spPr>
          <a:xfrm>
            <a:off x="1880709" y="2995178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C6227-9645-5167-7048-E286D9E18F32}"/>
              </a:ext>
            </a:extLst>
          </p:cNvPr>
          <p:cNvSpPr/>
          <p:nvPr/>
        </p:nvSpPr>
        <p:spPr>
          <a:xfrm>
            <a:off x="2206653" y="5944285"/>
            <a:ext cx="2826543" cy="1028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DD8BE-8CCC-7A0E-60FF-DDABF22C5384}"/>
              </a:ext>
            </a:extLst>
          </p:cNvPr>
          <p:cNvSpPr txBox="1"/>
          <p:nvPr/>
        </p:nvSpPr>
        <p:spPr>
          <a:xfrm>
            <a:off x="239234" y="5865902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4548052-4389-7549-7CFB-8E286760C9A0}"/>
              </a:ext>
            </a:extLst>
          </p:cNvPr>
          <p:cNvCxnSpPr>
            <a:cxnSpLocks/>
          </p:cNvCxnSpPr>
          <p:nvPr/>
        </p:nvCxnSpPr>
        <p:spPr>
          <a:xfrm>
            <a:off x="1880709" y="5992757"/>
            <a:ext cx="3259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04DBA8-484C-CF37-1BFE-FF04757A081D}"/>
              </a:ext>
            </a:extLst>
          </p:cNvPr>
          <p:cNvSpPr/>
          <p:nvPr/>
        </p:nvSpPr>
        <p:spPr>
          <a:xfrm>
            <a:off x="10039350" y="954881"/>
            <a:ext cx="641908" cy="1742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D00DA4-88C6-6A05-766B-64160ED73334}"/>
              </a:ext>
            </a:extLst>
          </p:cNvPr>
          <p:cNvSpPr txBox="1"/>
          <p:nvPr/>
        </p:nvSpPr>
        <p:spPr>
          <a:xfrm>
            <a:off x="5713333" y="3329050"/>
            <a:ext cx="2562719" cy="1176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/>
              <a:t>반드시 </a:t>
            </a:r>
            <a:r>
              <a:rPr lang="en-US" altLang="ko-KR" sz="800" dirty="0"/>
              <a:t>2</a:t>
            </a:r>
            <a:r>
              <a:rPr lang="ko-KR" altLang="en-US" sz="800" dirty="0"/>
              <a:t>개의 </a:t>
            </a:r>
            <a:r>
              <a:rPr lang="en-US" altLang="ko-KR" sz="800" dirty="0"/>
              <a:t>callback method</a:t>
            </a:r>
            <a:r>
              <a:rPr lang="ko-KR" altLang="en-US" sz="800" dirty="0"/>
              <a:t>를 구현해야 함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onSensorChanged(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값이 변경될 때 호출</a:t>
            </a:r>
            <a:endParaRPr lang="en-US" altLang="ko-KR" sz="8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onAccuracyChanged( )</a:t>
            </a:r>
            <a:br>
              <a:rPr lang="en-US" altLang="ko-KR" sz="800" dirty="0"/>
            </a:br>
            <a:r>
              <a:rPr lang="en-US" altLang="ko-KR" sz="800" dirty="0"/>
              <a:t>- Sensor </a:t>
            </a:r>
            <a:r>
              <a:rPr lang="ko-KR" altLang="en-US" sz="800" dirty="0"/>
              <a:t>정확도가 변경될 때 호출</a:t>
            </a:r>
            <a:endParaRPr lang="en-US" altLang="ko-KR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625A37-61B7-D196-6830-1B0CB9712251}"/>
              </a:ext>
            </a:extLst>
          </p:cNvPr>
          <p:cNvSpPr/>
          <p:nvPr/>
        </p:nvSpPr>
        <p:spPr>
          <a:xfrm>
            <a:off x="9367837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D5942B6-AE75-C67C-41A9-64FA756337F0}"/>
              </a:ext>
            </a:extLst>
          </p:cNvPr>
          <p:cNvSpPr/>
          <p:nvPr/>
        </p:nvSpPr>
        <p:spPr>
          <a:xfrm>
            <a:off x="10577414" y="4871428"/>
            <a:ext cx="1140023" cy="269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091D80-A5EB-4E26-82AA-DE2DCD2C7AC9}"/>
              </a:ext>
            </a:extLst>
          </p:cNvPr>
          <p:cNvSpPr txBox="1"/>
          <p:nvPr/>
        </p:nvSpPr>
        <p:spPr>
          <a:xfrm>
            <a:off x="9274274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근접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63A36-DC83-254D-A63C-7B686990D1DA}"/>
              </a:ext>
            </a:extLst>
          </p:cNvPr>
          <p:cNvSpPr txBox="1"/>
          <p:nvPr/>
        </p:nvSpPr>
        <p:spPr>
          <a:xfrm>
            <a:off x="10507860" y="4653233"/>
            <a:ext cx="708322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조도 센서</a:t>
            </a:r>
            <a:endParaRPr lang="en-US" altLang="ko-KR" sz="800" dirty="0">
              <a:solidFill>
                <a:schemeClr val="bg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C90D9A1-0FD1-2A9C-8399-2565DCC36F61}"/>
              </a:ext>
            </a:extLst>
          </p:cNvPr>
          <p:cNvCxnSpPr>
            <a:endCxn id="30" idx="1"/>
          </p:cNvCxnSpPr>
          <p:nvPr/>
        </p:nvCxnSpPr>
        <p:spPr>
          <a:xfrm rot="5400000">
            <a:off x="4585729" y="2789717"/>
            <a:ext cx="2255208" cy="12700"/>
          </a:xfrm>
          <a:prstGeom prst="bentConnector4">
            <a:avLst>
              <a:gd name="adj1" fmla="val 1"/>
              <a:gd name="adj2" fmla="val 925000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AD67E06-4465-A4E2-047F-045E3CCDA05A}"/>
              </a:ext>
            </a:extLst>
          </p:cNvPr>
          <p:cNvCxnSpPr>
            <a:cxnSpLocks/>
            <a:stCxn id="19" idx="1"/>
            <a:endCxn id="30" idx="1"/>
          </p:cNvCxnSpPr>
          <p:nvPr/>
        </p:nvCxnSpPr>
        <p:spPr>
          <a:xfrm rot="10800000" flipV="1">
            <a:off x="5713333" y="3030557"/>
            <a:ext cx="12700" cy="886764"/>
          </a:xfrm>
          <a:prstGeom prst="bentConnector3">
            <a:avLst>
              <a:gd name="adj1" fmla="val 956244"/>
            </a:avLst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0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D9FF8D-6741-6CDE-7D28-42AB81CDC249}"/>
              </a:ext>
            </a:extLst>
          </p:cNvPr>
          <p:cNvSpPr txBox="1"/>
          <p:nvPr/>
        </p:nvSpPr>
        <p:spPr>
          <a:xfrm>
            <a:off x="311150" y="211668"/>
            <a:ext cx="39361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가속도 센서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6ABC2F-46EF-B557-13D1-C557F1EE561D}"/>
              </a:ext>
            </a:extLst>
          </p:cNvPr>
          <p:cNvCxnSpPr/>
          <p:nvPr/>
        </p:nvCxnSpPr>
        <p:spPr>
          <a:xfrm>
            <a:off x="311150" y="640665"/>
            <a:ext cx="11499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60243A-E098-6A49-6DBD-1F713187DDAB}"/>
              </a:ext>
            </a:extLst>
          </p:cNvPr>
          <p:cNvSpPr txBox="1"/>
          <p:nvPr/>
        </p:nvSpPr>
        <p:spPr>
          <a:xfrm>
            <a:off x="11482980" y="6581001"/>
            <a:ext cx="70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Ch17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B5BB51-2303-8046-E2A6-67F68FF1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18"/>
          <a:stretch/>
        </p:blipFill>
        <p:spPr>
          <a:xfrm>
            <a:off x="9046369" y="906055"/>
            <a:ext cx="2764631" cy="2402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5B04E7-7328-CA6F-A8D4-520B2568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068" y="3308568"/>
            <a:ext cx="4116932" cy="32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037D75-F2F3-8EAB-3D16-1277FE04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840" y="906055"/>
            <a:ext cx="3805496" cy="56836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D0663-3402-D21B-B817-D98142302C1C}"/>
              </a:ext>
            </a:extLst>
          </p:cNvPr>
          <p:cNvSpPr/>
          <p:nvPr/>
        </p:nvSpPr>
        <p:spPr>
          <a:xfrm>
            <a:off x="4090542" y="1852208"/>
            <a:ext cx="2424558" cy="7909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25930F-B961-9BA6-3CF9-85982B1ADB7C}"/>
              </a:ext>
            </a:extLst>
          </p:cNvPr>
          <p:cNvSpPr/>
          <p:nvPr/>
        </p:nvSpPr>
        <p:spPr>
          <a:xfrm>
            <a:off x="4247260" y="5070509"/>
            <a:ext cx="2826543" cy="2870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BE71-5237-D0F9-55F6-7BE88935DB38}"/>
              </a:ext>
            </a:extLst>
          </p:cNvPr>
          <p:cNvSpPr txBox="1"/>
          <p:nvPr/>
        </p:nvSpPr>
        <p:spPr>
          <a:xfrm>
            <a:off x="1333500" y="4398622"/>
            <a:ext cx="2336849" cy="437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</a:t>
            </a:r>
            <a:r>
              <a:rPr lang="ko-KR" altLang="en-US" sz="800" b="1" dirty="0"/>
              <a:t>의 </a:t>
            </a:r>
            <a:r>
              <a:rPr lang="en-US" altLang="ko-KR" sz="800" b="1" dirty="0"/>
              <a:t>type </a:t>
            </a:r>
            <a:r>
              <a:rPr lang="ko-KR" altLang="en-US" sz="800" b="1" dirty="0"/>
              <a:t>설정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dirty="0" err="1"/>
              <a:t>Sensor.TYPE_ACCELEROMETER</a:t>
            </a:r>
            <a:r>
              <a:rPr lang="en-US" altLang="ko-KR" sz="800" dirty="0"/>
              <a:t>:</a:t>
            </a:r>
            <a:r>
              <a:rPr lang="ko-KR" altLang="en-US" sz="800" dirty="0"/>
              <a:t> 가속도계 센서</a:t>
            </a:r>
            <a:endParaRPr lang="en-US" altLang="ko-KR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DBE4A-CDA0-0833-C426-FA57A028FD57}"/>
              </a:ext>
            </a:extLst>
          </p:cNvPr>
          <p:cNvSpPr txBox="1"/>
          <p:nvPr/>
        </p:nvSpPr>
        <p:spPr>
          <a:xfrm>
            <a:off x="2031365" y="5070509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</a:t>
            </a:r>
            <a:endParaRPr lang="en-US" altLang="ko-KR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93C584-5674-4B8E-78F4-9F1DE7EF69E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672840" y="5197115"/>
            <a:ext cx="574420" cy="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5B398-8671-B986-1964-7743C7BAFB07}"/>
              </a:ext>
            </a:extLst>
          </p:cNvPr>
          <p:cNvSpPr/>
          <p:nvPr/>
        </p:nvSpPr>
        <p:spPr>
          <a:xfrm>
            <a:off x="4081949" y="4414991"/>
            <a:ext cx="3314214" cy="1268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F9631C-EB10-BB1D-12C3-CF35826DF8B4}"/>
              </a:ext>
            </a:extLst>
          </p:cNvPr>
          <p:cNvCxnSpPr>
            <a:cxnSpLocks/>
          </p:cNvCxnSpPr>
          <p:nvPr/>
        </p:nvCxnSpPr>
        <p:spPr>
          <a:xfrm>
            <a:off x="3670349" y="4478425"/>
            <a:ext cx="41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927A4-26D3-B264-01B3-D828F83C6452}"/>
              </a:ext>
            </a:extLst>
          </p:cNvPr>
          <p:cNvSpPr/>
          <p:nvPr/>
        </p:nvSpPr>
        <p:spPr>
          <a:xfrm>
            <a:off x="4090543" y="6174582"/>
            <a:ext cx="1891158" cy="123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965EE8-2C3E-5476-9EC4-40AE5BD968E4}"/>
              </a:ext>
            </a:extLst>
          </p:cNvPr>
          <p:cNvSpPr txBox="1"/>
          <p:nvPr/>
        </p:nvSpPr>
        <p:spPr>
          <a:xfrm>
            <a:off x="2031364" y="6107945"/>
            <a:ext cx="1641475" cy="253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SensorEventListener </a:t>
            </a:r>
            <a:r>
              <a:rPr lang="ko-KR" altLang="en-US" sz="800" b="1" dirty="0"/>
              <a:t>등록 해제</a:t>
            </a:r>
            <a:endParaRPr lang="en-US" altLang="ko-KR" sz="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3427EAF-D268-0078-115F-2AF2E63F5C10}"/>
              </a:ext>
            </a:extLst>
          </p:cNvPr>
          <p:cNvCxnSpPr>
            <a:cxnSpLocks/>
          </p:cNvCxnSpPr>
          <p:nvPr/>
        </p:nvCxnSpPr>
        <p:spPr>
          <a:xfrm>
            <a:off x="3672839" y="6234551"/>
            <a:ext cx="4177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B726BF-E701-D175-66B7-2969C1D15C47}"/>
              </a:ext>
            </a:extLst>
          </p:cNvPr>
          <p:cNvCxnSpPr>
            <a:cxnSpLocks/>
          </p:cNvCxnSpPr>
          <p:nvPr/>
        </p:nvCxnSpPr>
        <p:spPr>
          <a:xfrm flipH="1" flipV="1">
            <a:off x="6532308" y="2253934"/>
            <a:ext cx="4452587" cy="36585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291BCE-050C-B2A6-573F-369986384590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556121" y="1325952"/>
            <a:ext cx="2466435" cy="9217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11DDA2-F9B6-F53C-D0B2-A9208E02E4BC}"/>
              </a:ext>
            </a:extLst>
          </p:cNvPr>
          <p:cNvSpPr/>
          <p:nvPr/>
        </p:nvSpPr>
        <p:spPr>
          <a:xfrm>
            <a:off x="9022556" y="1061228"/>
            <a:ext cx="695325" cy="52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F1DE8C-25DD-77D3-BDBD-F4ECA4F642FB}"/>
              </a:ext>
            </a:extLst>
          </p:cNvPr>
          <p:cNvSpPr/>
          <p:nvPr/>
        </p:nvSpPr>
        <p:spPr>
          <a:xfrm>
            <a:off x="10356056" y="5912502"/>
            <a:ext cx="1257678" cy="1025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2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15355</TotalTime>
  <Words>1104</Words>
  <Application>Microsoft Office PowerPoint</Application>
  <PresentationFormat>와이드스크린</PresentationFormat>
  <Paragraphs>183</Paragraphs>
  <Slides>20</Slides>
  <Notes>19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-apple-system</vt:lpstr>
      <vt:lpstr>맑은 고딕</vt:lpstr>
      <vt:lpstr>Arial</vt:lpstr>
      <vt:lpstr>Wingdings</vt:lpstr>
      <vt:lpstr>Office 테마</vt:lpstr>
      <vt:lpstr>Android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학습 보고</dc:title>
  <dc:creator>설 진우(Felix)</dc:creator>
  <cp:lastModifiedBy>설진우(생명과학과)</cp:lastModifiedBy>
  <cp:revision>287</cp:revision>
  <dcterms:created xsi:type="dcterms:W3CDTF">2024-04-09T08:20:40Z</dcterms:created>
  <dcterms:modified xsi:type="dcterms:W3CDTF">2024-06-18T18:00:04Z</dcterms:modified>
</cp:coreProperties>
</file>